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30"/>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x="9144000" cy="5143500" type="screen16x9"/>
  <p:notesSz cx="6858000" cy="9144000"/>
  <p:embeddedFontLst>
    <p:embeddedFont>
      <p:font typeface="Calibri" panose="020F0502020204030204" pitchFamily="34" charset="0"/>
      <p:regular r:id="rId31"/>
      <p:bold r:id="rId32"/>
      <p:italic r:id="rId33"/>
      <p:boldItalic r:id="rId34"/>
    </p:embeddedFont>
    <p:embeddedFont>
      <p:font typeface="Lato" panose="020F0502020204030203" pitchFamily="34" charset="0"/>
      <p:regular r:id="rId35"/>
      <p:bold r:id="rId36"/>
      <p:italic r:id="rId37"/>
      <p:boldItalic r:id="rId38"/>
    </p:embeddedFont>
    <p:embeddedFont>
      <p:font typeface="Raleway"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21EEEC-780D-432F-B51D-01CB62CC75E6}">
  <a:tblStyle styleId="{1C21EEEC-780D-432F-B51D-01CB62CC75E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9.fntdata"/><Relationship Id="rId21" Type="http://schemas.openxmlformats.org/officeDocument/2006/relationships/slide" Target="slides/slide17.xml"/><Relationship Id="rId34" Type="http://schemas.openxmlformats.org/officeDocument/2006/relationships/font" Target="fonts/font4.fntdata"/><Relationship Id="rId42" Type="http://schemas.openxmlformats.org/officeDocument/2006/relationships/font" Target="fonts/font12.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11.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22520570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9184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ae2d5eb4cc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ae2d5eb4cc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2735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8c8e126d0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8c8e126d0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8499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8c8e126d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8c8e126d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0536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8c8e126d0_0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78c8e126d0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8652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8c8e126d0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8c8e126d0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43431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78c8e126d0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78c8e126d0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7203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78c8e126d0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78c8e126d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15973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8c8e167c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8c8e167c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40685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78c8e126d0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78c8e126d0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88630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78c8e126d0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78c8e126d0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870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78c8e126d0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78c8e126d0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43626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78c8e126d0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78c8e126d0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31906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78c8e167c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78c8e167c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74775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8c8e167c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8c8e167c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19005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78c8e167c0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78c8e167c0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00962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ae2d5eb4cc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ae2d5eb4cc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17722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78c8e126d0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78c8e126d0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6090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78c8e126d0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78c8e126d0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372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8c8e126d0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8c8e126d0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5720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8c8e126d0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8c8e126d0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5945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78c8e126d0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78c8e126d0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9102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78c8e126d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78c8e126d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3947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8c8e126d0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8c8e126d0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1096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78c8e126d0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78c8e126d0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35753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KVXD6MGQhXYBByOostWGwVohUvSFoYZ9a-9GHZVUo3o/edit#gid=0"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hyperlink" Target="http://surprise.readthedocs.io/en/stable/knn_inspired.html#surprise.prediction_algorithms.knns.KNNWithMeans" TargetMode="External"/><Relationship Id="rId3" Type="http://schemas.openxmlformats.org/officeDocument/2006/relationships/hyperlink" Target="http://surprise.readthedocs.io/en/stable/matrix_factorization.html#surprise.prediction_algorithms.matrix_factorization.SVD" TargetMode="External"/><Relationship Id="rId7" Type="http://schemas.openxmlformats.org/officeDocument/2006/relationships/hyperlink" Target="http://surprise.readthedocs.io/en/stable/knn_inspired.html#surprise.prediction_algorithms.knns.KNNBasic" TargetMode="External"/><Relationship Id="rId12" Type="http://schemas.openxmlformats.org/officeDocument/2006/relationships/hyperlink" Target="http://surprise.readthedocs.io/en/stable/basic_algorithms.html#surprise.prediction_algorithms.random_pred.NormalPredictor"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hyperlink" Target="http://surprise.readthedocs.io/en/stable/slope_one.html#surprise.prediction_algorithms.slope_one.SlopeOne" TargetMode="External"/><Relationship Id="rId11" Type="http://schemas.openxmlformats.org/officeDocument/2006/relationships/hyperlink" Target="http://surprise.readthedocs.io/en/stable/basic_algorithms.html#surprise.prediction_algorithms.baseline_only.BaselineOnly" TargetMode="External"/><Relationship Id="rId5" Type="http://schemas.openxmlformats.org/officeDocument/2006/relationships/hyperlink" Target="http://surprise.readthedocs.io/en/stable/matrix_factorization.html#surprise.prediction_algorithms.matrix_factorization.NMF" TargetMode="External"/><Relationship Id="rId10" Type="http://schemas.openxmlformats.org/officeDocument/2006/relationships/hyperlink" Target="http://surprise.readthedocs.io/en/stable/co_clustering.html#surprise.prediction_algorithms.co_clustering.CoClustering" TargetMode="External"/><Relationship Id="rId4" Type="http://schemas.openxmlformats.org/officeDocument/2006/relationships/hyperlink" Target="http://surprise.readthedocs.io/en/stable/matrix_factorization.html#surprise.prediction_algorithms.matrix_factorization.SVDpp" TargetMode="External"/><Relationship Id="rId9" Type="http://schemas.openxmlformats.org/officeDocument/2006/relationships/hyperlink" Target="http://surprise.readthedocs.io/en/stable/knn_inspired.html#surprise.prediction_algorithms.knns.KNNBaseline"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hyperlink" Target="https://www.hotstar.com/in" TargetMode="External"/><Relationship Id="rId3" Type="http://schemas.openxmlformats.org/officeDocument/2006/relationships/image" Target="../media/image1.png"/><Relationship Id="rId7" Type="http://schemas.openxmlformats.org/officeDocument/2006/relationships/hyperlink" Target="http://www.primevideo.com"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www.netflix.com"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hyperlink" Target="https://drive.google.com/file/d/1QYCZIvQU7j7BkyvlSIQ27FdG_lPY5V5y/view?usp=sharing" TargetMode="Externa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hyperlink" Target="https://keras.io/" TargetMode="External"/><Relationship Id="rId3" Type="http://schemas.openxmlformats.org/officeDocument/2006/relationships/hyperlink" Target="https://www.nltk.org/" TargetMode="External"/><Relationship Id="rId7" Type="http://schemas.openxmlformats.org/officeDocument/2006/relationships/hyperlink" Target="https://pypi.org/project/sentence-transformers/" TargetMode="External"/><Relationship Id="rId12" Type="http://schemas.openxmlformats.org/officeDocument/2006/relationships/hyperlink" Target="https://docs.python.org/3.8/library/pickle.html"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pandas.pydata.org/" TargetMode="External"/><Relationship Id="rId11" Type="http://schemas.openxmlformats.org/officeDocument/2006/relationships/hyperlink" Target="https://scikit-learn.org/stable/" TargetMode="External"/><Relationship Id="rId5" Type="http://schemas.openxmlformats.org/officeDocument/2006/relationships/hyperlink" Target="https://numpy.org/" TargetMode="External"/><Relationship Id="rId10" Type="http://schemas.openxmlformats.org/officeDocument/2006/relationships/hyperlink" Target="https://www.tensorflow.org/" TargetMode="External"/><Relationship Id="rId4" Type="http://schemas.openxmlformats.org/officeDocument/2006/relationships/hyperlink" Target="https://spacy.io/" TargetMode="External"/><Relationship Id="rId9" Type="http://schemas.openxmlformats.org/officeDocument/2006/relationships/hyperlink" Target="https://pypi.org/project/keras-self-attention/"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7950" y="1332300"/>
            <a:ext cx="7688100" cy="9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Movie Recommender System </a:t>
            </a:r>
            <a:endParaRPr/>
          </a:p>
          <a:p>
            <a:pPr marL="0" lvl="0" indent="0" algn="l" rtl="0">
              <a:spcBef>
                <a:spcPts val="0"/>
              </a:spcBef>
              <a:spcAft>
                <a:spcPts val="0"/>
              </a:spcAft>
              <a:buNone/>
            </a:pPr>
            <a:endParaRPr/>
          </a:p>
        </p:txBody>
      </p:sp>
      <p:sp>
        <p:nvSpPr>
          <p:cNvPr id="87" name="Google Shape;87;p13"/>
          <p:cNvSpPr txBox="1">
            <a:spLocks noGrp="1"/>
          </p:cNvSpPr>
          <p:nvPr>
            <p:ph type="subTitle" idx="1"/>
          </p:nvPr>
        </p:nvSpPr>
        <p:spPr>
          <a:xfrm>
            <a:off x="727952" y="2103500"/>
            <a:ext cx="7688100" cy="54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 PROJECT IN INFORMATION RETRIEVAL AND WEB SEARCH </a:t>
            </a:r>
            <a:endParaRPr/>
          </a:p>
        </p:txBody>
      </p:sp>
      <p:sp>
        <p:nvSpPr>
          <p:cNvPr id="88" name="Google Shape;88;p13"/>
          <p:cNvSpPr txBox="1">
            <a:spLocks noGrp="1"/>
          </p:cNvSpPr>
          <p:nvPr>
            <p:ph type="subTitle" idx="1"/>
          </p:nvPr>
        </p:nvSpPr>
        <p:spPr>
          <a:xfrm>
            <a:off x="4482275" y="4196400"/>
            <a:ext cx="4560000" cy="582600"/>
          </a:xfrm>
          <a:prstGeom prst="rect">
            <a:avLst/>
          </a:prstGeom>
        </p:spPr>
        <p:txBody>
          <a:bodyPr spcFirstLastPara="1" wrap="square" lIns="91425" tIns="91425" rIns="91425" bIns="91425" anchor="t" anchorCtr="0">
            <a:normAutofit fontScale="77500" lnSpcReduction="10000"/>
          </a:bodyPr>
          <a:lstStyle/>
          <a:p>
            <a:pPr marL="0" lvl="0" indent="0" algn="ctr" rtl="0">
              <a:spcBef>
                <a:spcPts val="0"/>
              </a:spcBef>
              <a:spcAft>
                <a:spcPts val="0"/>
              </a:spcAft>
              <a:buNone/>
            </a:pPr>
            <a:r>
              <a:rPr lang="en"/>
              <a:t>TEAM </a:t>
            </a:r>
            <a:r>
              <a:rPr lang="en" i="1"/>
              <a:t>ALGO BUSTERS</a:t>
            </a:r>
            <a:endParaRPr i="1"/>
          </a:p>
          <a:p>
            <a:pPr marL="0" lvl="0" indent="0" algn="ctr" rtl="0">
              <a:spcBef>
                <a:spcPts val="0"/>
              </a:spcBef>
              <a:spcAft>
                <a:spcPts val="0"/>
              </a:spcAft>
              <a:buNone/>
            </a:pPr>
            <a:r>
              <a:rPr lang="en" i="1"/>
              <a:t>SHUBHAM SARDA (2018TT10958), TANYA AGARWAL (2018TT10963)</a:t>
            </a:r>
            <a:r>
              <a:rPr lang="en"/>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2"/>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 1: Item-Item Collaborative Filtering</a:t>
            </a:r>
            <a:endParaRPr/>
          </a:p>
        </p:txBody>
      </p:sp>
      <p:sp>
        <p:nvSpPr>
          <p:cNvPr id="154" name="Google Shape;154;p22"/>
          <p:cNvSpPr txBox="1"/>
          <p:nvPr/>
        </p:nvSpPr>
        <p:spPr>
          <a:xfrm>
            <a:off x="465150" y="3939125"/>
            <a:ext cx="8213700" cy="1628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Lato"/>
                <a:ea typeface="Lato"/>
                <a:cs typeface="Lato"/>
                <a:sym typeface="Lato"/>
              </a:rPr>
              <a:t>Liu, Yinhan &amp; Ott, Myle &amp; Goyal, Naman &amp; Du, Jingfei &amp; Joshi, Mandar &amp; Chen, Danqi &amp; Levy, Omer &amp; Lewis, Mike &amp; Zettlemoyer, Luke &amp; Stoyanov, Veselin. (2019). RoBERTa: A Robustly Optimized BERT Pretraining Approach. </a:t>
            </a:r>
            <a:endParaRPr sz="1000">
              <a:latin typeface="Lato"/>
              <a:ea typeface="Lato"/>
              <a:cs typeface="Lato"/>
              <a:sym typeface="Lato"/>
            </a:endParaRPr>
          </a:p>
          <a:p>
            <a:pPr marL="0" lvl="0" indent="0" algn="l" rtl="0">
              <a:spcBef>
                <a:spcPts val="0"/>
              </a:spcBef>
              <a:spcAft>
                <a:spcPts val="0"/>
              </a:spcAft>
              <a:buNone/>
            </a:pPr>
            <a:r>
              <a:rPr lang="en" sz="1000">
                <a:latin typeface="Lato"/>
                <a:ea typeface="Lato"/>
                <a:cs typeface="Lato"/>
                <a:sym typeface="Lato"/>
              </a:rPr>
              <a:t>Gregory Koch, Richard Zemel and Ruslan Salakhutdinov. Siamese neural networks for one-shot image recognition. ICML deep learning workshop, vol. 2. 2015. </a:t>
            </a:r>
            <a:endParaRPr sz="1000">
              <a:latin typeface="Lato"/>
              <a:ea typeface="Lato"/>
              <a:cs typeface="Lato"/>
              <a:sym typeface="Lato"/>
            </a:endParaRPr>
          </a:p>
          <a:p>
            <a:pPr marL="0" lvl="0" indent="0" algn="l" rtl="0">
              <a:spcBef>
                <a:spcPts val="0"/>
              </a:spcBef>
              <a:spcAft>
                <a:spcPts val="0"/>
              </a:spcAft>
              <a:buNone/>
            </a:pPr>
            <a:r>
              <a:rPr lang="en" sz="1000">
                <a:solidFill>
                  <a:srgbClr val="222222"/>
                </a:solidFill>
                <a:highlight>
                  <a:srgbClr val="FFFFFF"/>
                </a:highlight>
              </a:rPr>
              <a:t>Reimers, N. and Gurevych, I., 2019. Sentence-bert: Sentence embeddings using siamese bert-networks. </a:t>
            </a:r>
            <a:r>
              <a:rPr lang="en" sz="1000" i="1">
                <a:solidFill>
                  <a:srgbClr val="222222"/>
                </a:solidFill>
                <a:highlight>
                  <a:srgbClr val="FFFFFF"/>
                </a:highlight>
              </a:rPr>
              <a:t>arXiv preprint arXiv:1908.10084</a:t>
            </a:r>
            <a:r>
              <a:rPr lang="en" sz="1000">
                <a:solidFill>
                  <a:srgbClr val="222222"/>
                </a:solidFill>
                <a:highlight>
                  <a:srgbClr val="FFFFFF"/>
                </a:highlight>
              </a:rPr>
              <a:t>.</a:t>
            </a:r>
            <a:endParaRPr sz="1000">
              <a:latin typeface="Lato"/>
              <a:ea typeface="Lato"/>
              <a:cs typeface="Lato"/>
              <a:sym typeface="Lato"/>
            </a:endParaRPr>
          </a:p>
          <a:p>
            <a:pPr marL="0" lvl="0" indent="0" algn="l" rtl="0">
              <a:spcBef>
                <a:spcPts val="0"/>
              </a:spcBef>
              <a:spcAft>
                <a:spcPts val="0"/>
              </a:spcAft>
              <a:buNone/>
            </a:pPr>
            <a:endParaRPr sz="1000">
              <a:latin typeface="Lato"/>
              <a:ea typeface="Lato"/>
              <a:cs typeface="Lato"/>
              <a:sym typeface="Lato"/>
            </a:endParaRPr>
          </a:p>
          <a:p>
            <a:pPr marL="0" lvl="0" indent="0" algn="l" rtl="0">
              <a:lnSpc>
                <a:spcPct val="115000"/>
              </a:lnSpc>
              <a:spcBef>
                <a:spcPts val="0"/>
              </a:spcBef>
              <a:spcAft>
                <a:spcPts val="0"/>
              </a:spcAft>
              <a:buNone/>
            </a:pPr>
            <a:endParaRPr sz="1200">
              <a:solidFill>
                <a:schemeClr val="dk2"/>
              </a:solidFill>
              <a:highlight>
                <a:srgbClr val="FFFFFF"/>
              </a:highlight>
              <a:latin typeface="Lato"/>
              <a:ea typeface="Lato"/>
              <a:cs typeface="Lato"/>
              <a:sym typeface="Lato"/>
            </a:endParaRPr>
          </a:p>
          <a:p>
            <a:pPr marL="0" lvl="0" indent="0" algn="l" rtl="0">
              <a:spcBef>
                <a:spcPts val="1200"/>
              </a:spcBef>
              <a:spcAft>
                <a:spcPts val="0"/>
              </a:spcAft>
              <a:buNone/>
            </a:pPr>
            <a:endParaRPr sz="1000">
              <a:latin typeface="Lato"/>
              <a:ea typeface="Lato"/>
              <a:cs typeface="Lato"/>
              <a:sym typeface="Lato"/>
            </a:endParaRPr>
          </a:p>
        </p:txBody>
      </p:sp>
      <p:sp>
        <p:nvSpPr>
          <p:cNvPr id="155" name="Google Shape;155;p22"/>
          <p:cNvSpPr txBox="1"/>
          <p:nvPr/>
        </p:nvSpPr>
        <p:spPr>
          <a:xfrm>
            <a:off x="684425" y="1299638"/>
            <a:ext cx="7928700" cy="272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500">
              <a:solidFill>
                <a:schemeClr val="accent1"/>
              </a:solidFill>
              <a:latin typeface="Lato"/>
              <a:ea typeface="Lato"/>
              <a:cs typeface="Lato"/>
              <a:sym typeface="Lato"/>
            </a:endParaRPr>
          </a:p>
          <a:p>
            <a:pPr marL="0" lvl="0" indent="0" algn="l" rtl="0">
              <a:spcBef>
                <a:spcPts val="0"/>
              </a:spcBef>
              <a:spcAft>
                <a:spcPts val="0"/>
              </a:spcAft>
              <a:buNone/>
            </a:pPr>
            <a:r>
              <a:rPr lang="en" sz="1500">
                <a:solidFill>
                  <a:schemeClr val="accent1"/>
                </a:solidFill>
                <a:latin typeface="Lato"/>
                <a:ea typeface="Lato"/>
                <a:cs typeface="Lato"/>
                <a:sym typeface="Lato"/>
              </a:rPr>
              <a:t>In our model, we concatenate the web scraped description, movie title and genre to create the document embedding using the pretrained RoBERTa model. We’ve utilised the SentenceTransformer library for the same. These models are quite suitable for tasks since they’ve been trained on the Siamese neural network for predicting semantic textual similarity between two sentences.</a:t>
            </a:r>
            <a:endParaRPr sz="1500">
              <a:solidFill>
                <a:schemeClr val="accent1"/>
              </a:solidFill>
              <a:latin typeface="Lato"/>
              <a:ea typeface="Lato"/>
              <a:cs typeface="Lato"/>
              <a:sym typeface="Lato"/>
            </a:endParaRPr>
          </a:p>
          <a:p>
            <a:pPr marL="0" lvl="0" indent="0" algn="l" rtl="0">
              <a:spcBef>
                <a:spcPts val="0"/>
              </a:spcBef>
              <a:spcAft>
                <a:spcPts val="0"/>
              </a:spcAft>
              <a:buNone/>
            </a:pPr>
            <a:endParaRPr sz="1500">
              <a:solidFill>
                <a:schemeClr val="accent1"/>
              </a:solidFill>
              <a:latin typeface="Lato"/>
              <a:ea typeface="Lato"/>
              <a:cs typeface="Lato"/>
              <a:sym typeface="Lato"/>
            </a:endParaRPr>
          </a:p>
          <a:p>
            <a:pPr marL="0" lvl="0" indent="0" algn="l" rtl="0">
              <a:spcBef>
                <a:spcPts val="0"/>
              </a:spcBef>
              <a:spcAft>
                <a:spcPts val="0"/>
              </a:spcAft>
              <a:buNone/>
            </a:pPr>
            <a:r>
              <a:rPr lang="en" sz="1500">
                <a:solidFill>
                  <a:schemeClr val="accent1"/>
                </a:solidFill>
                <a:latin typeface="Lato"/>
                <a:ea typeface="Lato"/>
                <a:cs typeface="Lato"/>
                <a:sym typeface="Lato"/>
              </a:rPr>
              <a:t>We hence define our function to calculate similarity between the user's preferred movies and other unwatched movies in the dataset in order to estimate ratings and recommend movies to the user.</a:t>
            </a:r>
            <a:endParaRPr sz="1500">
              <a:solidFill>
                <a:schemeClr val="accent1"/>
              </a:solidFill>
              <a:latin typeface="Lato"/>
              <a:ea typeface="Lato"/>
              <a:cs typeface="Lato"/>
              <a:sym typeface="Lato"/>
            </a:endParaRPr>
          </a:p>
          <a:p>
            <a:pPr marL="0" lvl="0" indent="0" algn="l" rtl="0">
              <a:spcBef>
                <a:spcPts val="0"/>
              </a:spcBef>
              <a:spcAft>
                <a:spcPts val="0"/>
              </a:spcAft>
              <a:buNone/>
            </a:pPr>
            <a:endParaRPr sz="1500">
              <a:solidFill>
                <a:schemeClr val="accen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Our Approach and Time Complexity of Functions</a:t>
            </a:r>
            <a:endParaRPr/>
          </a:p>
        </p:txBody>
      </p:sp>
      <p:sp>
        <p:nvSpPr>
          <p:cNvPr id="161" name="Google Shape;161;p23"/>
          <p:cNvSpPr txBox="1">
            <a:spLocks noGrp="1"/>
          </p:cNvSpPr>
          <p:nvPr>
            <p:ph type="body" idx="1"/>
          </p:nvPr>
        </p:nvSpPr>
        <p:spPr>
          <a:xfrm>
            <a:off x="650475" y="1332625"/>
            <a:ext cx="7688700" cy="3387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We have used </a:t>
            </a:r>
            <a:r>
              <a:rPr lang="en" b="1" dirty="0"/>
              <a:t>cosine similarity</a:t>
            </a:r>
            <a:r>
              <a:rPr lang="en" dirty="0"/>
              <a:t> to find the similarity between two movie embeddings. Thus we have utilised the ratings of watched movies and their similarity with the movie we desire to rate. </a:t>
            </a:r>
            <a:endParaRPr dirty="0"/>
          </a:p>
          <a:p>
            <a:pPr marL="0" lvl="0" indent="0" algn="l" rtl="0">
              <a:spcBef>
                <a:spcPts val="1200"/>
              </a:spcBef>
              <a:spcAft>
                <a:spcPts val="0"/>
              </a:spcAft>
              <a:buNone/>
            </a:pPr>
            <a:r>
              <a:rPr lang="en" dirty="0"/>
              <a:t>While estimating the rating we only use top ‘k’ most similar movies,  where ‘k’ is an optimizable hyperparameter. (We have chosen ‘k’ = 10 in our model). We then sort the newly rated movies in decreasing order to recommend the top movies.</a:t>
            </a:r>
            <a:endParaRPr dirty="0"/>
          </a:p>
          <a:p>
            <a:pPr marL="0" lvl="0" indent="0" algn="l" rtl="0">
              <a:spcBef>
                <a:spcPts val="1200"/>
              </a:spcBef>
              <a:spcAft>
                <a:spcPts val="0"/>
              </a:spcAft>
              <a:buNone/>
            </a:pPr>
            <a:r>
              <a:rPr lang="en" dirty="0"/>
              <a:t>For a given user, in order to recommend movies, we iterate over all movies in our dataset  to predict the ratings of unwatched movies. We also create a dictionary for structure with key as user id and values as the list of movies and ratings given by them. This decreases the computational cost. </a:t>
            </a:r>
            <a:endParaRPr dirty="0"/>
          </a:p>
          <a:p>
            <a:pPr marL="0" lvl="0" indent="0" algn="l" rtl="0">
              <a:spcBef>
                <a:spcPts val="1200"/>
              </a:spcBef>
              <a:spcAft>
                <a:spcPts val="0"/>
              </a:spcAft>
              <a:buNone/>
            </a:pPr>
            <a:r>
              <a:rPr lang="en" dirty="0"/>
              <a:t>For every movie, we use the previous ratings of the user to predict the new rating . So the big O is </a:t>
            </a:r>
            <a:r>
              <a:rPr lang="en" i="1" dirty="0"/>
              <a:t>O(len(ratings)+len(movies)*Umax)</a:t>
            </a:r>
            <a:r>
              <a:rPr lang="en" dirty="0"/>
              <a:t>, where </a:t>
            </a:r>
            <a:r>
              <a:rPr lang="en" i="1" dirty="0"/>
              <a:t>len(movies)</a:t>
            </a:r>
            <a:r>
              <a:rPr lang="en" dirty="0"/>
              <a:t>=total number of movies, </a:t>
            </a:r>
            <a:r>
              <a:rPr lang="en" i="1" dirty="0"/>
              <a:t>len(ratings)</a:t>
            </a:r>
            <a:r>
              <a:rPr lang="en" dirty="0"/>
              <a:t>=total number of ratings in the dataset, Umax= average number of movies rated by each user.</a:t>
            </a:r>
            <a:endParaRPr dirty="0"/>
          </a:p>
          <a:p>
            <a:pPr marL="0" lvl="0" indent="0" algn="l" rtl="0">
              <a:spcBef>
                <a:spcPts val="1200"/>
              </a:spcBef>
              <a:spcAft>
                <a:spcPts val="1200"/>
              </a:spcAft>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4"/>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 2: User-User Collaborative Filtering</a:t>
            </a:r>
            <a:endParaRPr/>
          </a:p>
        </p:txBody>
      </p:sp>
      <p:sp>
        <p:nvSpPr>
          <p:cNvPr id="167" name="Google Shape;167;p24"/>
          <p:cNvSpPr txBox="1">
            <a:spLocks noGrp="1"/>
          </p:cNvSpPr>
          <p:nvPr>
            <p:ph type="body" idx="1"/>
          </p:nvPr>
        </p:nvSpPr>
        <p:spPr>
          <a:xfrm>
            <a:off x="650475" y="1214150"/>
            <a:ext cx="8096700" cy="237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t>Collaborative filtering as defined previously makes recommendations based off a 'collaboration' or congregation of past user preferences. In the case of </a:t>
            </a:r>
            <a:r>
              <a:rPr lang="en" sz="1200" b="1"/>
              <a:t>user-user collaborative filtering</a:t>
            </a:r>
            <a:r>
              <a:rPr lang="en" sz="1200"/>
              <a:t>, the preference or rating that a user would give to an item is predicted by looking at the ratings given by some similar users to the same item. </a:t>
            </a:r>
            <a:endParaRPr sz="1200"/>
          </a:p>
          <a:p>
            <a:pPr marL="0" lvl="0" indent="0" algn="l" rtl="0">
              <a:spcBef>
                <a:spcPts val="1200"/>
              </a:spcBef>
              <a:spcAft>
                <a:spcPts val="0"/>
              </a:spcAft>
              <a:buNone/>
            </a:pPr>
            <a:r>
              <a:rPr lang="en" sz="1200"/>
              <a:t>Here, 'similarity' between two users ‘a’ and ‘b’ can be calculated by using the Pearson correlation coefficient using all movies ‘p’ commonly watched by both of them,  as :</a:t>
            </a:r>
            <a:endParaRPr sz="1200"/>
          </a:p>
          <a:p>
            <a:pPr marL="0" lvl="0" indent="0" algn="l" rtl="0">
              <a:spcBef>
                <a:spcPts val="1200"/>
              </a:spcBef>
              <a:spcAft>
                <a:spcPts val="0"/>
              </a:spcAft>
              <a:buNone/>
            </a:pPr>
            <a:endParaRPr sz="1200"/>
          </a:p>
          <a:p>
            <a:pPr marL="0" lvl="0" indent="0" algn="l" rtl="0">
              <a:spcBef>
                <a:spcPts val="1200"/>
              </a:spcBef>
              <a:spcAft>
                <a:spcPts val="1200"/>
              </a:spcAft>
              <a:buNone/>
            </a:pPr>
            <a:endParaRPr sz="1200"/>
          </a:p>
        </p:txBody>
      </p:sp>
      <p:pic>
        <p:nvPicPr>
          <p:cNvPr id="168" name="Google Shape;168;p24"/>
          <p:cNvPicPr preferRelativeResize="0"/>
          <p:nvPr/>
        </p:nvPicPr>
        <p:blipFill rotWithShape="1">
          <a:blip r:embed="rId3">
            <a:alphaModFix/>
          </a:blip>
          <a:srcRect l="14469" t="32652" r="53895" b="55840"/>
          <a:stretch/>
        </p:blipFill>
        <p:spPr>
          <a:xfrm>
            <a:off x="2930450" y="2518090"/>
            <a:ext cx="3087850" cy="631824"/>
          </a:xfrm>
          <a:prstGeom prst="rect">
            <a:avLst/>
          </a:prstGeom>
          <a:noFill/>
          <a:ln>
            <a:noFill/>
          </a:ln>
        </p:spPr>
      </p:pic>
      <p:sp>
        <p:nvSpPr>
          <p:cNvPr id="169" name="Google Shape;169;p24"/>
          <p:cNvSpPr txBox="1">
            <a:spLocks noGrp="1"/>
          </p:cNvSpPr>
          <p:nvPr>
            <p:ph type="body" idx="1"/>
          </p:nvPr>
        </p:nvSpPr>
        <p:spPr>
          <a:xfrm>
            <a:off x="650475" y="3090065"/>
            <a:ext cx="8096700" cy="849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t>The rating given by user ‘u’ to any movie ‘p’ can then be estimated by this formula, where ‘users’ is a subset of the complete user database representing the top-k users similar to ‘u’. (We have chosen k=100 in our model).</a:t>
            </a:r>
            <a:endParaRPr sz="1200"/>
          </a:p>
        </p:txBody>
      </p:sp>
      <p:pic>
        <p:nvPicPr>
          <p:cNvPr id="170" name="Google Shape;170;p24"/>
          <p:cNvPicPr preferRelativeResize="0"/>
          <p:nvPr/>
        </p:nvPicPr>
        <p:blipFill rotWithShape="1">
          <a:blip r:embed="rId4">
            <a:alphaModFix/>
          </a:blip>
          <a:srcRect l="16750" t="57809" r="56474" b="33553"/>
          <a:stretch/>
        </p:blipFill>
        <p:spPr>
          <a:xfrm>
            <a:off x="3068743" y="3657240"/>
            <a:ext cx="2949557" cy="535199"/>
          </a:xfrm>
          <a:prstGeom prst="rect">
            <a:avLst/>
          </a:prstGeom>
          <a:noFill/>
          <a:ln>
            <a:noFill/>
          </a:ln>
        </p:spPr>
      </p:pic>
      <p:sp>
        <p:nvSpPr>
          <p:cNvPr id="171" name="Google Shape;171;p24"/>
          <p:cNvSpPr txBox="1"/>
          <p:nvPr/>
        </p:nvSpPr>
        <p:spPr>
          <a:xfrm>
            <a:off x="591975" y="4443225"/>
            <a:ext cx="8213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Lato"/>
                <a:ea typeface="Lato"/>
                <a:cs typeface="Lato"/>
                <a:sym typeface="Lato"/>
              </a:rPr>
              <a:t>Xiaoyuan Su, Taghi M. Khoshgoftaar, "A Survey of Collaborative Filtering Techniques", </a:t>
            </a:r>
            <a:r>
              <a:rPr lang="en" sz="1000" i="1">
                <a:latin typeface="Lato"/>
                <a:ea typeface="Lato"/>
                <a:cs typeface="Lato"/>
                <a:sym typeface="Lato"/>
              </a:rPr>
              <a:t>Advances in Artificial Intelligence</a:t>
            </a:r>
            <a:r>
              <a:rPr lang="en" sz="1000">
                <a:latin typeface="Lato"/>
                <a:ea typeface="Lato"/>
                <a:cs typeface="Lato"/>
                <a:sym typeface="Lato"/>
              </a:rPr>
              <a:t>, vol. 2009, Article ID 421425, 19 pages, 2009.</a:t>
            </a:r>
            <a:endParaRPr sz="1000">
              <a:latin typeface="Lato"/>
              <a:ea typeface="Lato"/>
              <a:cs typeface="Lato"/>
              <a:sym typeface="Lato"/>
            </a:endParaRPr>
          </a:p>
          <a:p>
            <a:pPr marL="0" lvl="0" indent="0" algn="l" rtl="0">
              <a:spcBef>
                <a:spcPts val="0"/>
              </a:spcBef>
              <a:spcAft>
                <a:spcPts val="0"/>
              </a:spcAft>
              <a:buNone/>
            </a:pPr>
            <a:r>
              <a:rPr lang="en" sz="1000">
                <a:highlight>
                  <a:srgbClr val="FFFFFF"/>
                </a:highlight>
                <a:latin typeface="Lato"/>
                <a:ea typeface="Lato"/>
                <a:cs typeface="Lato"/>
                <a:sym typeface="Lato"/>
              </a:rPr>
              <a:t>Pearson, K. (1895) Notes on Regression and Inheritance in the Case of Two Parents Proceedings of the Royal Society of London, 58, 240-242.</a:t>
            </a:r>
            <a:endParaRPr sz="10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5"/>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Our Approach and Time Complexity of Functions</a:t>
            </a:r>
            <a:endParaRPr/>
          </a:p>
        </p:txBody>
      </p:sp>
      <p:sp>
        <p:nvSpPr>
          <p:cNvPr id="177" name="Google Shape;177;p25"/>
          <p:cNvSpPr txBox="1">
            <a:spLocks noGrp="1"/>
          </p:cNvSpPr>
          <p:nvPr>
            <p:ph type="body" idx="1"/>
          </p:nvPr>
        </p:nvSpPr>
        <p:spPr>
          <a:xfrm>
            <a:off x="650475" y="1332625"/>
            <a:ext cx="8126400" cy="335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We have calculated the similarity between two users using the Pearson correlation coefficient - i.e. what may be considered cosine similarity for centered vectors.  For a movie the user hasn’t watched, a weighted average of the ratings given by top-k most similar other users to that movie is taken, where ‘k’ is an optimizable hyperparameter (we have chosen k=100 in our model). </a:t>
            </a:r>
            <a:endParaRPr sz="1200" dirty="0"/>
          </a:p>
          <a:p>
            <a:pPr marL="0" lvl="0" indent="0" algn="l" rtl="0">
              <a:spcBef>
                <a:spcPts val="1200"/>
              </a:spcBef>
              <a:spcAft>
                <a:spcPts val="0"/>
              </a:spcAft>
              <a:buNone/>
            </a:pPr>
            <a:r>
              <a:rPr lang="en" sz="1200" dirty="0"/>
              <a:t>We have then recommended top </a:t>
            </a:r>
            <a:r>
              <a:rPr lang="en" sz="1200" i="1" dirty="0"/>
              <a:t>num-movies</a:t>
            </a:r>
            <a:r>
              <a:rPr lang="en" sz="1200" dirty="0"/>
              <a:t> movies to user ‘u’ present in the MovieLens database, by sorting the predicted ratings for unwatched movies in descending order, as our recommendations to the user based on this model.  </a:t>
            </a:r>
            <a:endParaRPr sz="1200" dirty="0"/>
          </a:p>
          <a:p>
            <a:pPr marL="0" lvl="0" indent="0" algn="l" rtl="0">
              <a:spcBef>
                <a:spcPts val="1200"/>
              </a:spcBef>
              <a:spcAft>
                <a:spcPts val="0"/>
              </a:spcAft>
              <a:buNone/>
            </a:pPr>
            <a:r>
              <a:rPr lang="en" sz="1200" dirty="0"/>
              <a:t>Calculating  the similarity between 2 users takes </a:t>
            </a:r>
            <a:r>
              <a:rPr lang="en" sz="1200" i="1" dirty="0"/>
              <a:t>O(len(movies))</a:t>
            </a:r>
            <a:r>
              <a:rPr lang="en" sz="1200" dirty="0"/>
              <a:t> time, where </a:t>
            </a:r>
            <a:r>
              <a:rPr lang="en" sz="1200" i="1" dirty="0"/>
              <a:t>len(rating)</a:t>
            </a:r>
            <a:r>
              <a:rPr lang="en" sz="1200" dirty="0"/>
              <a:t> is the number of ratings available in the dataset, and </a:t>
            </a:r>
            <a:r>
              <a:rPr lang="en" sz="1200" i="1" dirty="0"/>
              <a:t>len(movies)</a:t>
            </a:r>
            <a:r>
              <a:rPr lang="en" sz="1200" dirty="0"/>
              <a:t> is the number of movies in the MovieLens 1M dataset. Predicting user ratings for a single movie after that takes  </a:t>
            </a:r>
            <a:r>
              <a:rPr lang="en" sz="1200" i="1" dirty="0"/>
              <a:t>O(len(movies))*O(len(ratings)) </a:t>
            </a:r>
            <a:r>
              <a:rPr lang="en" sz="1200" dirty="0"/>
              <a:t>+ </a:t>
            </a:r>
            <a:r>
              <a:rPr lang="en" sz="1200" i="1" dirty="0"/>
              <a:t>O(k)</a:t>
            </a:r>
            <a:r>
              <a:rPr lang="en" sz="1200" dirty="0"/>
              <a:t> time. The overall recommender system hence takes</a:t>
            </a:r>
            <a:r>
              <a:rPr lang="en" sz="1200" i="1" dirty="0"/>
              <a:t> O(len(movies))</a:t>
            </a:r>
            <a:r>
              <a:rPr lang="en" sz="1200" dirty="0"/>
              <a:t> time to find the unwatched movies by user </a:t>
            </a:r>
            <a:r>
              <a:rPr lang="en" sz="1200" i="1" dirty="0"/>
              <a:t>u</a:t>
            </a:r>
            <a:r>
              <a:rPr lang="en" sz="1200" dirty="0"/>
              <a:t>, and </a:t>
            </a:r>
            <a:r>
              <a:rPr lang="en" sz="1200" i="1" dirty="0"/>
              <a:t>[O(len(movies))*O(len(ratings)) + O(k)] * O(unwatchedMovies) </a:t>
            </a:r>
            <a:r>
              <a:rPr lang="en" sz="1200" dirty="0"/>
              <a:t>time overall for recommending new movies to the user.</a:t>
            </a:r>
            <a:endParaRPr sz="1200" dirty="0"/>
          </a:p>
          <a:p>
            <a:pPr marL="0" lvl="0" indent="0" algn="l" rtl="0">
              <a:spcBef>
                <a:spcPts val="1200"/>
              </a:spcBef>
              <a:spcAft>
                <a:spcPts val="1200"/>
              </a:spcAft>
              <a:buNone/>
            </a:pPr>
            <a:r>
              <a:rPr lang="en" sz="1200" dirty="0"/>
              <a:t>Due to the higher time complexity of this recommendation function with very large number of movies, we have only used a small test set of 100k ratings instead of the 1M ratings set used for other model evaluations. We have thought of ways to optimize it now.</a:t>
            </a:r>
            <a:endParaRPr sz="1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6"/>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Models 3-9: Neural Collaborative Filtering</a:t>
            </a:r>
            <a:endParaRPr/>
          </a:p>
        </p:txBody>
      </p:sp>
      <p:sp>
        <p:nvSpPr>
          <p:cNvPr id="183" name="Google Shape;183;p26"/>
          <p:cNvSpPr txBox="1">
            <a:spLocks noGrp="1"/>
          </p:cNvSpPr>
          <p:nvPr>
            <p:ph type="body" idx="1"/>
          </p:nvPr>
        </p:nvSpPr>
        <p:spPr>
          <a:xfrm>
            <a:off x="582650" y="1133175"/>
            <a:ext cx="8307900" cy="67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100" dirty="0">
              <a:solidFill>
                <a:srgbClr val="000000"/>
              </a:solidFill>
              <a:latin typeface="Calibri"/>
              <a:ea typeface="Calibri"/>
              <a:cs typeface="Calibri"/>
              <a:sym typeface="Calibri"/>
            </a:endParaRPr>
          </a:p>
          <a:p>
            <a:pPr marL="0" lvl="0" indent="0" algn="l" rtl="0">
              <a:spcBef>
                <a:spcPts val="0"/>
              </a:spcBef>
              <a:spcAft>
                <a:spcPts val="0"/>
              </a:spcAft>
              <a:buNone/>
            </a:pPr>
            <a:r>
              <a:rPr lang="en" sz="1100" dirty="0">
                <a:solidFill>
                  <a:srgbClr val="000000"/>
                </a:solidFill>
                <a:latin typeface="Calibri"/>
                <a:ea typeface="Calibri"/>
                <a:cs typeface="Calibri"/>
                <a:sym typeface="Calibri"/>
              </a:rPr>
              <a:t>Taking inspiration from the Neural Collaborative Filtering model proposed by Xiangnan He et al., we’ve evaluated several self implemented neural architectures. This is the basic architecture architecture used by them:</a:t>
            </a:r>
            <a:endParaRPr sz="1100" dirty="0">
              <a:solidFill>
                <a:srgbClr val="000000"/>
              </a:solidFill>
              <a:latin typeface="Calibri"/>
              <a:ea typeface="Calibri"/>
              <a:cs typeface="Calibri"/>
              <a:sym typeface="Calibri"/>
            </a:endParaRPr>
          </a:p>
          <a:p>
            <a:pPr marL="0" lvl="0" indent="0" algn="l" rtl="0">
              <a:spcBef>
                <a:spcPts val="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1200"/>
              </a:spcAft>
              <a:buNone/>
            </a:pPr>
            <a:endParaRPr sz="1100" dirty="0"/>
          </a:p>
        </p:txBody>
      </p:sp>
      <p:pic>
        <p:nvPicPr>
          <p:cNvPr id="184" name="Google Shape;184;p26"/>
          <p:cNvPicPr preferRelativeResize="0"/>
          <p:nvPr/>
        </p:nvPicPr>
        <p:blipFill>
          <a:blip r:embed="rId3">
            <a:alphaModFix/>
          </a:blip>
          <a:stretch>
            <a:fillRect/>
          </a:stretch>
        </p:blipFill>
        <p:spPr>
          <a:xfrm>
            <a:off x="2399225" y="1830012"/>
            <a:ext cx="4151750" cy="2281925"/>
          </a:xfrm>
          <a:prstGeom prst="rect">
            <a:avLst/>
          </a:prstGeom>
          <a:noFill/>
          <a:ln>
            <a:noFill/>
          </a:ln>
        </p:spPr>
      </p:pic>
      <p:sp>
        <p:nvSpPr>
          <p:cNvPr id="185" name="Google Shape;185;p26"/>
          <p:cNvSpPr txBox="1"/>
          <p:nvPr/>
        </p:nvSpPr>
        <p:spPr>
          <a:xfrm>
            <a:off x="408179" y="4037601"/>
            <a:ext cx="8539800" cy="152192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000" dirty="0">
                <a:solidFill>
                  <a:srgbClr val="333333"/>
                </a:solidFill>
                <a:latin typeface="Lato"/>
                <a:ea typeface="Lato"/>
                <a:cs typeface="Lato"/>
                <a:sym typeface="Lato"/>
              </a:rPr>
              <a:t>Xiangnan He, Lizi Liao, Hanwang Zhang, Liqiang Nie, Xia Hu, and Tat-Seng Chua. 2017. Neural Collaborative Filtering. In Proceedings of the 26th International Conference on World Wide Web (WWW '17).</a:t>
            </a:r>
            <a:endParaRPr sz="1000" dirty="0">
              <a:solidFill>
                <a:srgbClr val="333333"/>
              </a:solidFill>
              <a:latin typeface="Lato"/>
              <a:ea typeface="Lato"/>
              <a:cs typeface="Lato"/>
              <a:sym typeface="Lato"/>
            </a:endParaRPr>
          </a:p>
          <a:p>
            <a:pPr marL="0" lvl="0" indent="0" algn="l" rtl="0">
              <a:lnSpc>
                <a:spcPct val="115000"/>
              </a:lnSpc>
              <a:spcBef>
                <a:spcPts val="0"/>
              </a:spcBef>
              <a:spcAft>
                <a:spcPts val="0"/>
              </a:spcAft>
              <a:buNone/>
            </a:pPr>
            <a:r>
              <a:rPr lang="en-US" sz="1300" u="sng" dirty="0">
                <a:solidFill>
                  <a:schemeClr val="hlink"/>
                </a:solidFill>
                <a:latin typeface="Lato"/>
                <a:ea typeface="Lato"/>
                <a:cs typeface="Lato"/>
                <a:sym typeface="Lato"/>
              </a:rPr>
              <a:t>https://docs.google.com/document/d/1rtsJOChtFL7xlAEdbA8G4frhINIfrzROGPjzj75BvTM/edit?usp=sharing</a:t>
            </a:r>
            <a:endParaRPr lang="en-US" sz="1000" dirty="0">
              <a:solidFill>
                <a:srgbClr val="333333"/>
              </a:solidFill>
              <a:latin typeface="Lato"/>
              <a:ea typeface="Lato"/>
              <a:cs typeface="Lato"/>
              <a:sym typeface="Lato"/>
            </a:endParaRPr>
          </a:p>
          <a:p>
            <a:pPr marL="0" lvl="0" indent="0" algn="l" rtl="0">
              <a:lnSpc>
                <a:spcPct val="115000"/>
              </a:lnSpc>
              <a:spcBef>
                <a:spcPts val="1200"/>
              </a:spcBef>
              <a:spcAft>
                <a:spcPts val="0"/>
              </a:spcAft>
              <a:buNone/>
            </a:pPr>
            <a:endParaRPr sz="1300" dirty="0">
              <a:solidFill>
                <a:schemeClr val="accent1"/>
              </a:solidFill>
              <a:latin typeface="Lato"/>
              <a:ea typeface="Lato"/>
              <a:cs typeface="Lato"/>
              <a:sym typeface="Lato"/>
            </a:endParaRPr>
          </a:p>
          <a:p>
            <a:pPr marL="0" lvl="0" indent="0" algn="l" rtl="0">
              <a:spcBef>
                <a:spcPts val="1200"/>
              </a:spcBef>
              <a:spcAft>
                <a:spcPts val="0"/>
              </a:spcAft>
              <a:buNone/>
            </a:pPr>
            <a:endParaRPr dirty="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7"/>
          <p:cNvSpPr txBox="1">
            <a:spLocks noGrp="1"/>
          </p:cNvSpPr>
          <p:nvPr>
            <p:ph type="title"/>
          </p:nvPr>
        </p:nvSpPr>
        <p:spPr>
          <a:xfrm>
            <a:off x="727650" y="523768"/>
            <a:ext cx="8006100" cy="36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990"/>
              <a:buFont typeface="Arial"/>
              <a:buNone/>
            </a:pPr>
            <a:r>
              <a:rPr lang="en" sz="1800" dirty="0">
                <a:solidFill>
                  <a:srgbClr val="333333"/>
                </a:solidFill>
                <a:latin typeface="Lato"/>
                <a:ea typeface="Lato"/>
                <a:cs typeface="Lato"/>
                <a:sym typeface="Lato"/>
              </a:rPr>
              <a:t>Our Model for “Because you watched [Movie X recently, you may also like]” </a:t>
            </a:r>
            <a:endParaRPr sz="1800" dirty="0">
              <a:solidFill>
                <a:srgbClr val="333333"/>
              </a:solidFill>
              <a:latin typeface="Lato"/>
              <a:ea typeface="Lato"/>
              <a:cs typeface="Lato"/>
              <a:sym typeface="Lato"/>
            </a:endParaRPr>
          </a:p>
          <a:p>
            <a:pPr marL="0" lvl="0" indent="0" algn="l" rtl="0">
              <a:spcBef>
                <a:spcPts val="0"/>
              </a:spcBef>
              <a:spcAft>
                <a:spcPts val="0"/>
              </a:spcAft>
              <a:buNone/>
            </a:pPr>
            <a:endParaRPr sz="1800" dirty="0">
              <a:solidFill>
                <a:srgbClr val="333333"/>
              </a:solidFill>
              <a:latin typeface="Lato"/>
              <a:ea typeface="Lato"/>
              <a:cs typeface="Lato"/>
              <a:sym typeface="Lato"/>
            </a:endParaRPr>
          </a:p>
        </p:txBody>
      </p:sp>
      <p:sp>
        <p:nvSpPr>
          <p:cNvPr id="191" name="Google Shape;191;p27"/>
          <p:cNvSpPr txBox="1">
            <a:spLocks noGrp="1"/>
          </p:cNvSpPr>
          <p:nvPr>
            <p:ph type="body" idx="1"/>
          </p:nvPr>
        </p:nvSpPr>
        <p:spPr>
          <a:xfrm>
            <a:off x="727650" y="189152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a:t>We have utilized the timestamps available in the MovieLens data to recommend the  most similar </a:t>
            </a:r>
            <a:r>
              <a:rPr lang="en" sz="1400" i="1"/>
              <a:t>num_movies</a:t>
            </a:r>
            <a:r>
              <a:rPr lang="en" sz="1400"/>
              <a:t> movies to the latest movie watched by the user.  </a:t>
            </a:r>
            <a:endParaRPr sz="1400"/>
          </a:p>
          <a:p>
            <a:pPr marL="0" lvl="0" indent="0" algn="l" rtl="0">
              <a:spcBef>
                <a:spcPts val="1200"/>
              </a:spcBef>
              <a:spcAft>
                <a:spcPts val="0"/>
              </a:spcAft>
              <a:buNone/>
            </a:pPr>
            <a:r>
              <a:rPr lang="en" sz="1400"/>
              <a:t>We have done this as an extended application  of our item-item collaborative filtering function.</a:t>
            </a:r>
            <a:endParaRPr sz="1400"/>
          </a:p>
          <a:p>
            <a:pPr marL="0" lvl="0" indent="0" algn="l" rtl="0">
              <a:spcBef>
                <a:spcPts val="1200"/>
              </a:spcBef>
              <a:spcAft>
                <a:spcPts val="1200"/>
              </a:spcAft>
              <a:buNone/>
            </a:pPr>
            <a:r>
              <a:rPr lang="en" sz="1400"/>
              <a:t>This is inspired from Netflix’s idea of doing the same with respect some movie that a user has recently completed watching.</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8"/>
          <p:cNvSpPr txBox="1">
            <a:spLocks noGrp="1"/>
          </p:cNvSpPr>
          <p:nvPr>
            <p:ph type="title"/>
          </p:nvPr>
        </p:nvSpPr>
        <p:spPr>
          <a:xfrm>
            <a:off x="723675" y="686800"/>
            <a:ext cx="7275900" cy="36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333333"/>
                </a:solidFill>
                <a:latin typeface="Lato"/>
                <a:ea typeface="Lato"/>
                <a:cs typeface="Lato"/>
                <a:sym typeface="Lato"/>
              </a:rPr>
              <a:t>Our Models for a New User (in the Cold Start case)</a:t>
            </a:r>
            <a:endParaRPr sz="1800">
              <a:solidFill>
                <a:srgbClr val="333333"/>
              </a:solidFill>
              <a:latin typeface="Lato"/>
              <a:ea typeface="Lato"/>
              <a:cs typeface="Lato"/>
              <a:sym typeface="Lato"/>
            </a:endParaRPr>
          </a:p>
        </p:txBody>
      </p:sp>
      <p:sp>
        <p:nvSpPr>
          <p:cNvPr id="197" name="Google Shape;197;p28"/>
          <p:cNvSpPr txBox="1">
            <a:spLocks noGrp="1"/>
          </p:cNvSpPr>
          <p:nvPr>
            <p:ph type="body" idx="1"/>
          </p:nvPr>
        </p:nvSpPr>
        <p:spPr>
          <a:xfrm>
            <a:off x="727650" y="1585250"/>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 the case where we need to provide movie recommendations to a new user whose previous data is not available to us, we have come up with three models:</a:t>
            </a:r>
            <a:endParaRPr/>
          </a:p>
          <a:p>
            <a:pPr marL="457200" lvl="0" indent="-311150" algn="l" rtl="0">
              <a:spcBef>
                <a:spcPts val="1200"/>
              </a:spcBef>
              <a:spcAft>
                <a:spcPts val="0"/>
              </a:spcAft>
              <a:buSzPts val="1300"/>
              <a:buAutoNum type="arabicPeriod"/>
            </a:pPr>
            <a:r>
              <a:rPr lang="en"/>
              <a:t>Returning the top-rated, most-recently-watched movies of the database (using average rating and average timestamp from our dataset for the movies).</a:t>
            </a:r>
            <a:endParaRPr/>
          </a:p>
          <a:p>
            <a:pPr marL="457200" lvl="0" indent="-311150" algn="l" rtl="0">
              <a:spcBef>
                <a:spcPts val="0"/>
              </a:spcBef>
              <a:spcAft>
                <a:spcPts val="0"/>
              </a:spcAft>
              <a:buSzPts val="1300"/>
              <a:buAutoNum type="arabicPeriod"/>
            </a:pPr>
            <a:r>
              <a:rPr lang="en"/>
              <a:t>Taking the user’s favourite movie as input, and recommending most-similar movies (using our item-item collaborative function).</a:t>
            </a:r>
            <a:endParaRPr/>
          </a:p>
          <a:p>
            <a:pPr marL="457200" lvl="0" indent="-311150" algn="l" rtl="0">
              <a:spcBef>
                <a:spcPts val="0"/>
              </a:spcBef>
              <a:spcAft>
                <a:spcPts val="0"/>
              </a:spcAft>
              <a:buSzPts val="1300"/>
              <a:buAutoNum type="arabicPeriod"/>
            </a:pPr>
            <a:r>
              <a:rPr lang="en"/>
              <a:t>Taking the user’s favourite genre as input, and recommending top-rated, most-recently-watched movies from the dataset (using the requisite available data for each movie of the dataset).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9"/>
          <p:cNvSpPr txBox="1">
            <a:spLocks noGrp="1"/>
          </p:cNvSpPr>
          <p:nvPr>
            <p:ph type="title"/>
          </p:nvPr>
        </p:nvSpPr>
        <p:spPr>
          <a:xfrm>
            <a:off x="617150" y="6084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Runtimes</a:t>
            </a:r>
            <a:endParaRPr/>
          </a:p>
        </p:txBody>
      </p:sp>
      <p:graphicFrame>
        <p:nvGraphicFramePr>
          <p:cNvPr id="203" name="Google Shape;203;p29"/>
          <p:cNvGraphicFramePr/>
          <p:nvPr>
            <p:extLst>
              <p:ext uri="{D42A27DB-BD31-4B8C-83A1-F6EECF244321}">
                <p14:modId xmlns:p14="http://schemas.microsoft.com/office/powerpoint/2010/main" val="3786394021"/>
              </p:ext>
            </p:extLst>
          </p:nvPr>
        </p:nvGraphicFramePr>
        <p:xfrm>
          <a:off x="5297375" y="839525"/>
          <a:ext cx="3622450" cy="3565890"/>
        </p:xfrm>
        <a:graphic>
          <a:graphicData uri="http://schemas.openxmlformats.org/drawingml/2006/table">
            <a:tbl>
              <a:tblPr>
                <a:noFill/>
                <a:tableStyleId>{1C21EEEC-780D-432F-B51D-01CB62CC75E6}</a:tableStyleId>
              </a:tblPr>
              <a:tblGrid>
                <a:gridCol w="1984325">
                  <a:extLst>
                    <a:ext uri="{9D8B030D-6E8A-4147-A177-3AD203B41FA5}">
                      <a16:colId xmlns:a16="http://schemas.microsoft.com/office/drawing/2014/main" val="20000"/>
                    </a:ext>
                  </a:extLst>
                </a:gridCol>
                <a:gridCol w="1638125">
                  <a:extLst>
                    <a:ext uri="{9D8B030D-6E8A-4147-A177-3AD203B41FA5}">
                      <a16:colId xmlns:a16="http://schemas.microsoft.com/office/drawing/2014/main" val="20001"/>
                    </a:ext>
                  </a:extLst>
                </a:gridCol>
              </a:tblGrid>
              <a:tr h="389575">
                <a:tc>
                  <a:txBody>
                    <a:bodyPr/>
                    <a:lstStyle/>
                    <a:p>
                      <a:pPr marL="0" lvl="0" indent="0" algn="l" rtl="0">
                        <a:spcBef>
                          <a:spcPts val="0"/>
                        </a:spcBef>
                        <a:spcAft>
                          <a:spcPts val="0"/>
                        </a:spcAft>
                        <a:buNone/>
                      </a:pPr>
                      <a:r>
                        <a:rPr lang="en"/>
                        <a:t>Model</a:t>
                      </a:r>
                      <a:endParaRPr/>
                    </a:p>
                  </a:txBody>
                  <a:tcPr marL="91425" marR="91425" marT="91425" marB="91425"/>
                </a:tc>
                <a:tc>
                  <a:txBody>
                    <a:bodyPr/>
                    <a:lstStyle/>
                    <a:p>
                      <a:pPr marL="0" lvl="0" indent="0" algn="l" rtl="0">
                        <a:spcBef>
                          <a:spcPts val="0"/>
                        </a:spcBef>
                        <a:spcAft>
                          <a:spcPts val="0"/>
                        </a:spcAft>
                        <a:buNone/>
                      </a:pPr>
                      <a:r>
                        <a:rPr lang="en"/>
                        <a:t>Runtime (10 folds)</a:t>
                      </a:r>
                      <a:endParaRPr/>
                    </a:p>
                  </a:txBody>
                  <a:tcPr marL="91425" marR="91425" marT="91425" marB="91425"/>
                </a:tc>
                <a:extLst>
                  <a:ext uri="{0D108BD9-81ED-4DB2-BD59-A6C34878D82A}">
                    <a16:rowId xmlns:a16="http://schemas.microsoft.com/office/drawing/2014/main" val="10000"/>
                  </a:ext>
                </a:extLst>
              </a:tr>
              <a:tr h="331550">
                <a:tc>
                  <a:txBody>
                    <a:bodyPr/>
                    <a:lstStyle/>
                    <a:p>
                      <a:pPr marL="0" lvl="0" indent="0" algn="l" rtl="0">
                        <a:spcBef>
                          <a:spcPts val="0"/>
                        </a:spcBef>
                        <a:spcAft>
                          <a:spcPts val="0"/>
                        </a:spcAft>
                        <a:buNone/>
                      </a:pPr>
                      <a:r>
                        <a:rPr lang="en"/>
                        <a:t>Item-Item</a:t>
                      </a:r>
                      <a:endParaRPr/>
                    </a:p>
                  </a:txBody>
                  <a:tcPr marL="91425" marR="91425" marT="91425" marB="91425"/>
                </a:tc>
                <a:tc>
                  <a:txBody>
                    <a:bodyPr/>
                    <a:lstStyle/>
                    <a:p>
                      <a:pPr marL="0" lvl="0" indent="0" algn="l" rtl="0">
                        <a:spcBef>
                          <a:spcPts val="0"/>
                        </a:spcBef>
                        <a:spcAft>
                          <a:spcPts val="0"/>
                        </a:spcAft>
                        <a:buNone/>
                      </a:pPr>
                      <a:r>
                        <a:rPr lang="en"/>
                        <a:t>61 hrs</a:t>
                      </a:r>
                      <a:endParaRPr/>
                    </a:p>
                  </a:txBody>
                  <a:tcPr marL="91425" marR="91425" marT="91425" marB="91425"/>
                </a:tc>
                <a:extLst>
                  <a:ext uri="{0D108BD9-81ED-4DB2-BD59-A6C34878D82A}">
                    <a16:rowId xmlns:a16="http://schemas.microsoft.com/office/drawing/2014/main" val="10001"/>
                  </a:ext>
                </a:extLst>
              </a:tr>
              <a:tr h="331550">
                <a:tc>
                  <a:txBody>
                    <a:bodyPr/>
                    <a:lstStyle/>
                    <a:p>
                      <a:pPr marL="0" lvl="0" indent="0" algn="l" rtl="0">
                        <a:spcBef>
                          <a:spcPts val="0"/>
                        </a:spcBef>
                        <a:spcAft>
                          <a:spcPts val="0"/>
                        </a:spcAft>
                        <a:buNone/>
                      </a:pPr>
                      <a:r>
                        <a:rPr lang="en"/>
                        <a:t>NCF1</a:t>
                      </a:r>
                      <a:endParaRPr/>
                    </a:p>
                  </a:txBody>
                  <a:tcPr marL="91425" marR="91425" marT="91425" marB="91425"/>
                </a:tc>
                <a:tc>
                  <a:txBody>
                    <a:bodyPr/>
                    <a:lstStyle/>
                    <a:p>
                      <a:pPr marL="0" lvl="0" indent="0" algn="l" rtl="0">
                        <a:spcBef>
                          <a:spcPts val="0"/>
                        </a:spcBef>
                        <a:spcAft>
                          <a:spcPts val="0"/>
                        </a:spcAft>
                        <a:buNone/>
                      </a:pPr>
                      <a:r>
                        <a:rPr lang="en"/>
                        <a:t>1 hr</a:t>
                      </a:r>
                      <a:endParaRPr/>
                    </a:p>
                  </a:txBody>
                  <a:tcPr marL="91425" marR="91425" marT="91425" marB="91425"/>
                </a:tc>
                <a:extLst>
                  <a:ext uri="{0D108BD9-81ED-4DB2-BD59-A6C34878D82A}">
                    <a16:rowId xmlns:a16="http://schemas.microsoft.com/office/drawing/2014/main" val="10002"/>
                  </a:ext>
                </a:extLst>
              </a:tr>
              <a:tr h="331550">
                <a:tc>
                  <a:txBody>
                    <a:bodyPr/>
                    <a:lstStyle/>
                    <a:p>
                      <a:pPr marL="0" lvl="0" indent="0" algn="l" rtl="0">
                        <a:spcBef>
                          <a:spcPts val="0"/>
                        </a:spcBef>
                        <a:spcAft>
                          <a:spcPts val="0"/>
                        </a:spcAft>
                        <a:buNone/>
                      </a:pPr>
                      <a:r>
                        <a:rPr lang="en"/>
                        <a:t>NCF2</a:t>
                      </a:r>
                      <a:endParaRPr/>
                    </a:p>
                  </a:txBody>
                  <a:tcPr marL="91425" marR="91425" marT="91425" marB="91425"/>
                </a:tc>
                <a:tc>
                  <a:txBody>
                    <a:bodyPr/>
                    <a:lstStyle/>
                    <a:p>
                      <a:pPr marL="0" lvl="0" indent="0" algn="l" rtl="0">
                        <a:spcBef>
                          <a:spcPts val="0"/>
                        </a:spcBef>
                        <a:spcAft>
                          <a:spcPts val="0"/>
                        </a:spcAft>
                        <a:buNone/>
                      </a:pPr>
                      <a:r>
                        <a:rPr lang="en"/>
                        <a:t>6 hrs</a:t>
                      </a:r>
                      <a:endParaRPr/>
                    </a:p>
                  </a:txBody>
                  <a:tcPr marL="91425" marR="91425" marT="91425" marB="91425"/>
                </a:tc>
                <a:extLst>
                  <a:ext uri="{0D108BD9-81ED-4DB2-BD59-A6C34878D82A}">
                    <a16:rowId xmlns:a16="http://schemas.microsoft.com/office/drawing/2014/main" val="10003"/>
                  </a:ext>
                </a:extLst>
              </a:tr>
              <a:tr h="331550">
                <a:tc>
                  <a:txBody>
                    <a:bodyPr/>
                    <a:lstStyle/>
                    <a:p>
                      <a:pPr marL="0" lvl="0" indent="0" algn="l" rtl="0">
                        <a:spcBef>
                          <a:spcPts val="0"/>
                        </a:spcBef>
                        <a:spcAft>
                          <a:spcPts val="0"/>
                        </a:spcAft>
                        <a:buNone/>
                      </a:pPr>
                      <a:r>
                        <a:rPr lang="en"/>
                        <a:t>NCF3</a:t>
                      </a:r>
                      <a:endParaRPr/>
                    </a:p>
                  </a:txBody>
                  <a:tcPr marL="91425" marR="91425" marT="91425" marB="91425"/>
                </a:tc>
                <a:tc>
                  <a:txBody>
                    <a:bodyPr/>
                    <a:lstStyle/>
                    <a:p>
                      <a:pPr marL="0" lvl="0" indent="0" algn="l" rtl="0">
                        <a:spcBef>
                          <a:spcPts val="0"/>
                        </a:spcBef>
                        <a:spcAft>
                          <a:spcPts val="0"/>
                        </a:spcAft>
                        <a:buNone/>
                      </a:pPr>
                      <a:r>
                        <a:rPr lang="en"/>
                        <a:t>10 hrs</a:t>
                      </a:r>
                      <a:endParaRPr/>
                    </a:p>
                  </a:txBody>
                  <a:tcPr marL="91425" marR="91425" marT="91425" marB="91425"/>
                </a:tc>
                <a:extLst>
                  <a:ext uri="{0D108BD9-81ED-4DB2-BD59-A6C34878D82A}">
                    <a16:rowId xmlns:a16="http://schemas.microsoft.com/office/drawing/2014/main" val="10004"/>
                  </a:ext>
                </a:extLst>
              </a:tr>
              <a:tr h="331550">
                <a:tc>
                  <a:txBody>
                    <a:bodyPr/>
                    <a:lstStyle/>
                    <a:p>
                      <a:pPr marL="0" lvl="0" indent="0" algn="l" rtl="0">
                        <a:spcBef>
                          <a:spcPts val="0"/>
                        </a:spcBef>
                        <a:spcAft>
                          <a:spcPts val="0"/>
                        </a:spcAft>
                        <a:buNone/>
                      </a:pPr>
                      <a:r>
                        <a:rPr lang="en"/>
                        <a:t>NCF4</a:t>
                      </a:r>
                      <a:endParaRPr/>
                    </a:p>
                  </a:txBody>
                  <a:tcPr marL="91425" marR="91425" marT="91425" marB="91425"/>
                </a:tc>
                <a:tc>
                  <a:txBody>
                    <a:bodyPr/>
                    <a:lstStyle/>
                    <a:p>
                      <a:pPr marL="0" lvl="0" indent="0" algn="l" rtl="0">
                        <a:spcBef>
                          <a:spcPts val="0"/>
                        </a:spcBef>
                        <a:spcAft>
                          <a:spcPts val="0"/>
                        </a:spcAft>
                        <a:buNone/>
                      </a:pPr>
                      <a:r>
                        <a:rPr lang="en"/>
                        <a:t>45 hrs*</a:t>
                      </a:r>
                      <a:endParaRPr/>
                    </a:p>
                  </a:txBody>
                  <a:tcPr marL="91425" marR="91425" marT="91425" marB="91425"/>
                </a:tc>
                <a:extLst>
                  <a:ext uri="{0D108BD9-81ED-4DB2-BD59-A6C34878D82A}">
                    <a16:rowId xmlns:a16="http://schemas.microsoft.com/office/drawing/2014/main" val="10005"/>
                  </a:ext>
                </a:extLst>
              </a:tr>
              <a:tr h="331550">
                <a:tc>
                  <a:txBody>
                    <a:bodyPr/>
                    <a:lstStyle/>
                    <a:p>
                      <a:pPr marL="0" lvl="0" indent="0" algn="l" rtl="0">
                        <a:spcBef>
                          <a:spcPts val="0"/>
                        </a:spcBef>
                        <a:spcAft>
                          <a:spcPts val="0"/>
                        </a:spcAft>
                        <a:buNone/>
                      </a:pPr>
                      <a:r>
                        <a:rPr lang="en"/>
                        <a:t>NCF5</a:t>
                      </a:r>
                      <a:endParaRPr/>
                    </a:p>
                  </a:txBody>
                  <a:tcPr marL="91425" marR="91425" marT="91425" marB="91425"/>
                </a:tc>
                <a:tc>
                  <a:txBody>
                    <a:bodyPr/>
                    <a:lstStyle/>
                    <a:p>
                      <a:pPr marL="0" lvl="0" indent="0" algn="l" rtl="0">
                        <a:spcBef>
                          <a:spcPts val="0"/>
                        </a:spcBef>
                        <a:spcAft>
                          <a:spcPts val="0"/>
                        </a:spcAft>
                        <a:buNone/>
                      </a:pPr>
                      <a:r>
                        <a:rPr lang="en"/>
                        <a:t>53 hrs*</a:t>
                      </a:r>
                      <a:endParaRPr/>
                    </a:p>
                  </a:txBody>
                  <a:tcPr marL="91425" marR="91425" marT="91425" marB="91425"/>
                </a:tc>
                <a:extLst>
                  <a:ext uri="{0D108BD9-81ED-4DB2-BD59-A6C34878D82A}">
                    <a16:rowId xmlns:a16="http://schemas.microsoft.com/office/drawing/2014/main" val="10006"/>
                  </a:ext>
                </a:extLst>
              </a:tr>
              <a:tr h="331550">
                <a:tc>
                  <a:txBody>
                    <a:bodyPr/>
                    <a:lstStyle/>
                    <a:p>
                      <a:pPr marL="0" lvl="0" indent="0" algn="l" rtl="0">
                        <a:spcBef>
                          <a:spcPts val="0"/>
                        </a:spcBef>
                        <a:spcAft>
                          <a:spcPts val="0"/>
                        </a:spcAft>
                        <a:buNone/>
                      </a:pPr>
                      <a:r>
                        <a:rPr lang="en"/>
                        <a:t>NCF6</a:t>
                      </a:r>
                      <a:endParaRPr/>
                    </a:p>
                  </a:txBody>
                  <a:tcPr marL="91425" marR="91425" marT="91425" marB="91425"/>
                </a:tc>
                <a:tc>
                  <a:txBody>
                    <a:bodyPr/>
                    <a:lstStyle/>
                    <a:p>
                      <a:pPr marL="0" lvl="0" indent="0" algn="l" rtl="0">
                        <a:spcBef>
                          <a:spcPts val="0"/>
                        </a:spcBef>
                        <a:spcAft>
                          <a:spcPts val="0"/>
                        </a:spcAft>
                        <a:buNone/>
                      </a:pPr>
                      <a:r>
                        <a:rPr lang="en"/>
                        <a:t>19 hrs</a:t>
                      </a:r>
                      <a:endParaRPr/>
                    </a:p>
                  </a:txBody>
                  <a:tcPr marL="91425" marR="91425" marT="91425" marB="91425"/>
                </a:tc>
                <a:extLst>
                  <a:ext uri="{0D108BD9-81ED-4DB2-BD59-A6C34878D82A}">
                    <a16:rowId xmlns:a16="http://schemas.microsoft.com/office/drawing/2014/main" val="10007"/>
                  </a:ext>
                </a:extLst>
              </a:tr>
              <a:tr h="331550">
                <a:tc>
                  <a:txBody>
                    <a:bodyPr/>
                    <a:lstStyle/>
                    <a:p>
                      <a:pPr marL="0" lvl="0" indent="0" algn="l" rtl="0">
                        <a:spcBef>
                          <a:spcPts val="0"/>
                        </a:spcBef>
                        <a:spcAft>
                          <a:spcPts val="0"/>
                        </a:spcAft>
                        <a:buNone/>
                      </a:pPr>
                      <a:r>
                        <a:rPr lang="en"/>
                        <a:t>NCF7</a:t>
                      </a:r>
                      <a:endParaRPr/>
                    </a:p>
                  </a:txBody>
                  <a:tcPr marL="91425" marR="91425" marT="91425" marB="91425"/>
                </a:tc>
                <a:tc>
                  <a:txBody>
                    <a:bodyPr/>
                    <a:lstStyle/>
                    <a:p>
                      <a:pPr marL="0" lvl="0" indent="0" algn="l" rtl="0">
                        <a:spcBef>
                          <a:spcPts val="0"/>
                        </a:spcBef>
                        <a:spcAft>
                          <a:spcPts val="0"/>
                        </a:spcAft>
                        <a:buNone/>
                      </a:pPr>
                      <a:r>
                        <a:rPr lang="en" dirty="0"/>
                        <a:t>25hrs</a:t>
                      </a:r>
                      <a:endParaRPr dirty="0"/>
                    </a:p>
                  </a:txBody>
                  <a:tcPr marL="91425" marR="91425" marT="91425" marB="91425"/>
                </a:tc>
                <a:extLst>
                  <a:ext uri="{0D108BD9-81ED-4DB2-BD59-A6C34878D82A}">
                    <a16:rowId xmlns:a16="http://schemas.microsoft.com/office/drawing/2014/main" val="10008"/>
                  </a:ext>
                </a:extLst>
              </a:tr>
            </a:tbl>
          </a:graphicData>
        </a:graphic>
      </p:graphicFrame>
      <p:sp>
        <p:nvSpPr>
          <p:cNvPr id="204" name="Google Shape;204;p29"/>
          <p:cNvSpPr txBox="1"/>
          <p:nvPr/>
        </p:nvSpPr>
        <p:spPr>
          <a:xfrm>
            <a:off x="371700" y="1631950"/>
            <a:ext cx="45810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666666"/>
                </a:solidFill>
                <a:latin typeface="Lato"/>
                <a:ea typeface="Lato"/>
                <a:cs typeface="Lato"/>
                <a:sym typeface="Lato"/>
              </a:rPr>
              <a:t>All the models except NCF4 and NCF5 were run on HPC with 8 cpu cores. NCF4 and NCF5 had to be run on google colab as they’d have taken approximately 13 and 15 days respectively had they been run on HPC cpus.</a:t>
            </a:r>
            <a:endParaRPr>
              <a:solidFill>
                <a:srgbClr val="666666"/>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0"/>
          <p:cNvSpPr txBox="1">
            <a:spLocks noGrp="1"/>
          </p:cNvSpPr>
          <p:nvPr>
            <p:ph type="title"/>
          </p:nvPr>
        </p:nvSpPr>
        <p:spPr>
          <a:xfrm>
            <a:off x="727650" y="5387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140"/>
              <a:t>Metrics Used for Evaluation</a:t>
            </a:r>
            <a:endParaRPr sz="2140"/>
          </a:p>
        </p:txBody>
      </p:sp>
      <p:sp>
        <p:nvSpPr>
          <p:cNvPr id="210" name="Google Shape;210;p30"/>
          <p:cNvSpPr txBox="1">
            <a:spLocks noGrp="1"/>
          </p:cNvSpPr>
          <p:nvPr>
            <p:ph type="body" idx="1"/>
          </p:nvPr>
        </p:nvSpPr>
        <p:spPr>
          <a:xfrm>
            <a:off x="727650" y="1447050"/>
            <a:ext cx="7688700" cy="350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We have primarily used the following metrics in our evaluation:</a:t>
            </a:r>
            <a:endParaRPr sz="1200"/>
          </a:p>
          <a:p>
            <a:pPr marL="0" lvl="0" indent="0" algn="l" rtl="0">
              <a:spcBef>
                <a:spcPts val="1200"/>
              </a:spcBef>
              <a:spcAft>
                <a:spcPts val="0"/>
              </a:spcAft>
              <a:buNone/>
            </a:pPr>
            <a:r>
              <a:rPr lang="en" sz="1200"/>
              <a:t>1) RMSE (Root Mean Squared Error)</a:t>
            </a:r>
            <a:endParaRPr sz="1200"/>
          </a:p>
          <a:p>
            <a:pPr marL="0" lvl="0" indent="0" algn="l" rtl="0">
              <a:spcBef>
                <a:spcPts val="1200"/>
              </a:spcBef>
              <a:spcAft>
                <a:spcPts val="0"/>
              </a:spcAft>
              <a:buNone/>
            </a:pPr>
            <a:r>
              <a:rPr lang="en" sz="1200"/>
              <a:t>2) NDCG, NDCG@10</a:t>
            </a:r>
            <a:endParaRPr sz="1200"/>
          </a:p>
          <a:p>
            <a:pPr marL="0" lvl="0" indent="0" algn="l" rtl="0">
              <a:spcBef>
                <a:spcPts val="1200"/>
              </a:spcBef>
              <a:spcAft>
                <a:spcPts val="0"/>
              </a:spcAft>
              <a:buNone/>
            </a:pPr>
            <a:r>
              <a:rPr lang="en" sz="1200"/>
              <a:t>3) Recall@10, Recall@100</a:t>
            </a:r>
            <a:endParaRPr sz="1200"/>
          </a:p>
          <a:p>
            <a:pPr marL="0" lvl="0" indent="0" algn="l" rtl="0">
              <a:spcBef>
                <a:spcPts val="1200"/>
              </a:spcBef>
              <a:spcAft>
                <a:spcPts val="0"/>
              </a:spcAft>
              <a:buNone/>
            </a:pPr>
            <a:r>
              <a:rPr lang="en" sz="1200"/>
              <a:t>4) Precision@10, Precision@100</a:t>
            </a:r>
            <a:endParaRPr sz="1200"/>
          </a:p>
          <a:p>
            <a:pPr marL="0" lvl="0" indent="0" algn="l" rtl="0">
              <a:spcBef>
                <a:spcPts val="1200"/>
              </a:spcBef>
              <a:spcAft>
                <a:spcPts val="0"/>
              </a:spcAft>
              <a:buNone/>
            </a:pPr>
            <a:r>
              <a:rPr lang="en" sz="1200"/>
              <a:t>5) MRR (Mean Reciprocal Rank)</a:t>
            </a:r>
            <a:endParaRPr sz="1200"/>
          </a:p>
          <a:p>
            <a:pPr marL="0" lvl="0" indent="0" algn="l" rtl="0">
              <a:spcBef>
                <a:spcPts val="1200"/>
              </a:spcBef>
              <a:spcAft>
                <a:spcPts val="0"/>
              </a:spcAft>
              <a:buNone/>
            </a:pPr>
            <a:r>
              <a:rPr lang="en" sz="1200"/>
              <a:t>6) MAP (Mean Average Precision)</a:t>
            </a:r>
            <a:endParaRPr sz="1200"/>
          </a:p>
          <a:p>
            <a:pPr marL="0" lvl="0" indent="0" algn="l" rtl="0">
              <a:spcBef>
                <a:spcPts val="1200"/>
              </a:spcBef>
              <a:spcAft>
                <a:spcPts val="0"/>
              </a:spcAft>
              <a:buNone/>
            </a:pPr>
            <a:r>
              <a:rPr lang="en" sz="1200"/>
              <a:t>7) Statistical Significance Tests: Paired Student’s t-test and Wilcoxon Signed Rank Test</a:t>
            </a:r>
            <a:endParaRPr sz="1200"/>
          </a:p>
          <a:p>
            <a:pPr marL="0" lvl="0" indent="0" algn="l" rtl="0">
              <a:spcBef>
                <a:spcPts val="1200"/>
              </a:spcBef>
              <a:spcAft>
                <a:spcPts val="1200"/>
              </a:spcAft>
              <a:buNone/>
            </a:pPr>
            <a:endParaRPr sz="12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1"/>
          <p:cNvSpPr txBox="1">
            <a:spLocks noGrp="1"/>
          </p:cNvSpPr>
          <p:nvPr>
            <p:ph type="title"/>
          </p:nvPr>
        </p:nvSpPr>
        <p:spPr>
          <a:xfrm>
            <a:off x="727650" y="440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140" dirty="0"/>
              <a:t>Our Method of Calculating Results and Evaluation Metrics </a:t>
            </a:r>
            <a:endParaRPr sz="2140" dirty="0"/>
          </a:p>
        </p:txBody>
      </p:sp>
      <p:sp>
        <p:nvSpPr>
          <p:cNvPr id="216" name="Google Shape;216;p31"/>
          <p:cNvSpPr txBox="1">
            <a:spLocks noGrp="1"/>
          </p:cNvSpPr>
          <p:nvPr>
            <p:ph type="body" idx="1"/>
          </p:nvPr>
        </p:nvSpPr>
        <p:spPr>
          <a:xfrm>
            <a:off x="727650" y="1595150"/>
            <a:ext cx="7688700" cy="14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We have run 10-fold cross validation on each of our models, wherein we evaluated the models 10 times by dividing the dataset into train and test sets in a 90:10 ratio each time.</a:t>
            </a:r>
            <a:endParaRPr sz="1200"/>
          </a:p>
          <a:p>
            <a:pPr marL="0" lvl="0" indent="0" algn="l" rtl="0">
              <a:spcBef>
                <a:spcPts val="1200"/>
              </a:spcBef>
              <a:spcAft>
                <a:spcPts val="0"/>
              </a:spcAft>
              <a:buNone/>
            </a:pPr>
            <a:r>
              <a:rPr lang="en" sz="1200"/>
              <a:t>For item-item collaborative filtering and our models for neural collaborative filtering, we have used the entire 1M dataset for our 10-fold cross-validation. For user-user collaborative filtering, due to the higher time complexity with respect to unwatched movies, we have run the cross-validation on a test set of 1/10th size.</a:t>
            </a:r>
            <a:endParaRPr sz="1200"/>
          </a:p>
          <a:p>
            <a:pPr marL="0" lvl="0" indent="0" algn="l" rtl="0">
              <a:spcBef>
                <a:spcPts val="1200"/>
              </a:spcBef>
              <a:spcAft>
                <a:spcPts val="0"/>
              </a:spcAft>
              <a:buNone/>
            </a:pPr>
            <a:endParaRPr sz="1200"/>
          </a:p>
          <a:p>
            <a:pPr marL="0" lvl="0" indent="0" algn="l" rtl="0">
              <a:spcBef>
                <a:spcPts val="1200"/>
              </a:spcBef>
              <a:spcAft>
                <a:spcPts val="0"/>
              </a:spcAft>
              <a:buNone/>
            </a:pPr>
            <a:endParaRPr sz="1200"/>
          </a:p>
          <a:p>
            <a:pPr marL="0" lvl="0" indent="0" algn="l" rtl="0">
              <a:spcBef>
                <a:spcPts val="1200"/>
              </a:spcBef>
              <a:spcAft>
                <a:spcPts val="0"/>
              </a:spcAft>
              <a:buNone/>
            </a:pPr>
            <a:endParaRPr sz="1200"/>
          </a:p>
          <a:p>
            <a:pPr marL="0" lvl="0" indent="0" algn="l" rtl="0">
              <a:spcBef>
                <a:spcPts val="1200"/>
              </a:spcBef>
              <a:spcAft>
                <a:spcPts val="1200"/>
              </a:spcAft>
              <a:buNone/>
            </a:pPr>
            <a:endParaRPr sz="1200"/>
          </a:p>
        </p:txBody>
      </p:sp>
      <p:sp>
        <p:nvSpPr>
          <p:cNvPr id="217" name="Google Shape;217;p31"/>
          <p:cNvSpPr txBox="1"/>
          <p:nvPr/>
        </p:nvSpPr>
        <p:spPr>
          <a:xfrm>
            <a:off x="727650" y="2982100"/>
            <a:ext cx="582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Our method of creating qrels files to use in trec_eval:</a:t>
            </a:r>
            <a:endParaRPr>
              <a:latin typeface="Lato"/>
              <a:ea typeface="Lato"/>
              <a:cs typeface="Lato"/>
              <a:sym typeface="Lato"/>
            </a:endParaRPr>
          </a:p>
        </p:txBody>
      </p:sp>
      <p:sp>
        <p:nvSpPr>
          <p:cNvPr id="218" name="Google Shape;218;p31"/>
          <p:cNvSpPr txBox="1">
            <a:spLocks noGrp="1"/>
          </p:cNvSpPr>
          <p:nvPr>
            <p:ph type="body" idx="1"/>
          </p:nvPr>
        </p:nvSpPr>
        <p:spPr>
          <a:xfrm>
            <a:off x="786875" y="3258025"/>
            <a:ext cx="7688700" cy="14856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a:t>From the available ground truth ratings of the dataset, we have considered a movie to be “relevant” to a user when its user-rating is above a certain threshold.</a:t>
            </a:r>
            <a:endParaRPr sz="1200"/>
          </a:p>
          <a:p>
            <a:pPr marL="457200" lvl="0" indent="-304800" algn="l" rtl="0">
              <a:spcBef>
                <a:spcPts val="0"/>
              </a:spcBef>
              <a:spcAft>
                <a:spcPts val="0"/>
              </a:spcAft>
              <a:buSzPts val="1200"/>
              <a:buChar char="●"/>
            </a:pPr>
            <a:r>
              <a:rPr lang="en" sz="1200"/>
              <a:t>We have considered 3 cases for each model: when this threshold is &gt;=3, &gt;=4 and &gt;=5, separately.</a:t>
            </a:r>
            <a:endParaRPr sz="1200"/>
          </a:p>
          <a:p>
            <a:pPr marL="457200" lvl="0" indent="-304800" algn="l" rtl="0">
              <a:spcBef>
                <a:spcPts val="0"/>
              </a:spcBef>
              <a:spcAft>
                <a:spcPts val="0"/>
              </a:spcAft>
              <a:buSzPts val="1200"/>
              <a:buChar char="●"/>
            </a:pPr>
            <a:r>
              <a:rPr lang="en" sz="1200"/>
              <a:t>Hence, for each fold of cross-validation, we have generated 3 corresponding qrels files as well as 3 possible results files in order to run these files on trec_eval and calculate the relevant metrics.</a:t>
            </a:r>
            <a:endParaRPr sz="1200"/>
          </a:p>
        </p:txBody>
      </p:sp>
      <p:sp>
        <p:nvSpPr>
          <p:cNvPr id="219" name="Google Shape;219;p31"/>
          <p:cNvSpPr txBox="1"/>
          <p:nvPr/>
        </p:nvSpPr>
        <p:spPr>
          <a:xfrm>
            <a:off x="523475" y="4620900"/>
            <a:ext cx="84210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Lato"/>
                <a:ea typeface="Lato"/>
                <a:cs typeface="Lato"/>
                <a:sym typeface="Lato"/>
              </a:rPr>
              <a:t>Voorhees, Ellen &amp; Harman, Donna. (2005). TREC: Experiment and Evaluation in Information Retrieval. </a:t>
            </a:r>
            <a:endParaRPr sz="12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29450" y="568350"/>
            <a:ext cx="7688700" cy="535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140"/>
              <a:t>What is a movie recommender system?</a:t>
            </a:r>
            <a:endParaRPr sz="2140"/>
          </a:p>
        </p:txBody>
      </p:sp>
      <p:sp>
        <p:nvSpPr>
          <p:cNvPr id="94" name="Google Shape;94;p14"/>
          <p:cNvSpPr txBox="1">
            <a:spLocks noGrp="1"/>
          </p:cNvSpPr>
          <p:nvPr>
            <p:ph type="body" idx="1"/>
          </p:nvPr>
        </p:nvSpPr>
        <p:spPr>
          <a:xfrm>
            <a:off x="729450" y="1599975"/>
            <a:ext cx="7688700" cy="2957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Recommender systems help to retrieve personalized items from a database to a user, typically based on past preferences.</a:t>
            </a:r>
            <a:endParaRPr/>
          </a:p>
          <a:p>
            <a:pPr marL="0" lvl="0" indent="0" algn="l" rtl="0">
              <a:spcBef>
                <a:spcPts val="1200"/>
              </a:spcBef>
              <a:spcAft>
                <a:spcPts val="0"/>
              </a:spcAft>
              <a:buNone/>
            </a:pPr>
            <a:r>
              <a:rPr lang="en"/>
              <a:t>A movie recommender system is a subset of this, and uses the data of its users with respect to movies available in its database in order to retrieve relevant items for a user accordingly.</a:t>
            </a:r>
            <a:endParaRPr/>
          </a:p>
          <a:p>
            <a:pPr marL="0" lvl="0" indent="0" algn="l" rtl="0">
              <a:spcBef>
                <a:spcPts val="1200"/>
              </a:spcBef>
              <a:spcAft>
                <a:spcPts val="1200"/>
              </a:spcAft>
              <a:buNone/>
            </a:pPr>
            <a:r>
              <a:rPr lang="en"/>
              <a:t>Examples of such systems can be the Netflix recommendation system - containing a huge database of movies and users and offering options like “Top picks for you”, “Because you watched [movie X, you may also like these]”, and “Trending Now”, the Amazon prime video service which offers options like “Recommended Movies” and “Popular Movies”, Disney+ Hotstar, etc.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2"/>
          <p:cNvSpPr txBox="1">
            <a:spLocks noGrp="1"/>
          </p:cNvSpPr>
          <p:nvPr>
            <p:ph type="title"/>
          </p:nvPr>
        </p:nvSpPr>
        <p:spPr>
          <a:xfrm>
            <a:off x="727650" y="5782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Final Results</a:t>
            </a:r>
            <a:endParaRPr/>
          </a:p>
        </p:txBody>
      </p:sp>
      <p:sp>
        <p:nvSpPr>
          <p:cNvPr id="225" name="Google Shape;225;p32"/>
          <p:cNvSpPr txBox="1">
            <a:spLocks noGrp="1"/>
          </p:cNvSpPr>
          <p:nvPr>
            <p:ph type="body" idx="1"/>
          </p:nvPr>
        </p:nvSpPr>
        <p:spPr>
          <a:xfrm>
            <a:off x="727650" y="1447400"/>
            <a:ext cx="7688700" cy="2990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r>
              <a:rPr lang="en" dirty="0"/>
              <a:t>We find that on almost all metrics, our best results are obtained on our 6th and 7th Neural Collaborative Filtering architectures. We have not included user-user collaborative filtering results in our comparison since that was performed on a smaller dataset.</a:t>
            </a:r>
            <a:endParaRPr dirty="0"/>
          </a:p>
          <a:p>
            <a:pPr marL="0" lvl="0" indent="0" algn="l" rtl="0">
              <a:spcBef>
                <a:spcPts val="1200"/>
              </a:spcBef>
              <a:spcAft>
                <a:spcPts val="0"/>
              </a:spcAft>
              <a:buNone/>
            </a:pPr>
            <a:r>
              <a:rPr lang="en" dirty="0"/>
              <a:t>Our results across the various models are available on this link:</a:t>
            </a:r>
            <a:endParaRPr dirty="0"/>
          </a:p>
          <a:p>
            <a:pPr marL="0" lvl="0" indent="0" algn="l" rtl="0">
              <a:lnSpc>
                <a:spcPct val="100000"/>
              </a:lnSpc>
              <a:spcBef>
                <a:spcPts val="1200"/>
              </a:spcBef>
              <a:spcAft>
                <a:spcPts val="0"/>
              </a:spcAft>
              <a:buNone/>
            </a:pPr>
            <a:endParaRPr sz="1400" dirty="0">
              <a:latin typeface="Arial"/>
              <a:ea typeface="Arial"/>
              <a:cs typeface="Arial"/>
              <a:sym typeface="Arial"/>
            </a:endParaRPr>
          </a:p>
          <a:p>
            <a:pPr marL="0" lvl="0" indent="0" algn="l" rtl="0">
              <a:lnSpc>
                <a:spcPct val="100000"/>
              </a:lnSpc>
              <a:spcBef>
                <a:spcPts val="0"/>
              </a:spcBef>
              <a:spcAft>
                <a:spcPts val="0"/>
              </a:spcAft>
              <a:buNone/>
            </a:pPr>
            <a:r>
              <a:rPr lang="en" sz="1400" u="sng" dirty="0">
                <a:solidFill>
                  <a:schemeClr val="hlink"/>
                </a:solidFill>
                <a:latin typeface="Arial"/>
                <a:ea typeface="Arial"/>
                <a:cs typeface="Arial"/>
                <a:sym typeface="Arial"/>
                <a:hlinkClick r:id="rId3"/>
              </a:rPr>
              <a:t>https://docs.google.com/spreadsheets/d/1KVXD6MGQhXYBByOostWGwVohUvSFoYZ9a-9GHZVUo3o/edit#gid=0</a:t>
            </a:r>
            <a:r>
              <a:rPr lang="en" sz="1400" dirty="0">
                <a:latin typeface="Arial"/>
                <a:ea typeface="Arial"/>
                <a:cs typeface="Arial"/>
                <a:sym typeface="Arial"/>
              </a:rPr>
              <a:t> </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3"/>
          <p:cNvSpPr txBox="1">
            <a:spLocks noGrp="1"/>
          </p:cNvSpPr>
          <p:nvPr>
            <p:ph type="title"/>
          </p:nvPr>
        </p:nvSpPr>
        <p:spPr>
          <a:xfrm>
            <a:off x="629000" y="5652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Comparison with State-Of-The-Art</a:t>
            </a:r>
            <a:endParaRPr/>
          </a:p>
          <a:p>
            <a:pPr marL="0" lvl="0" indent="0" algn="l" rtl="0">
              <a:spcBef>
                <a:spcPts val="0"/>
              </a:spcBef>
              <a:spcAft>
                <a:spcPts val="0"/>
              </a:spcAft>
              <a:buNone/>
            </a:pPr>
            <a:endParaRPr/>
          </a:p>
        </p:txBody>
      </p:sp>
      <p:sp>
        <p:nvSpPr>
          <p:cNvPr id="231" name="Google Shape;231;p33"/>
          <p:cNvSpPr txBox="1">
            <a:spLocks noGrp="1"/>
          </p:cNvSpPr>
          <p:nvPr>
            <p:ph type="body" idx="1"/>
          </p:nvPr>
        </p:nvSpPr>
        <p:spPr>
          <a:xfrm>
            <a:off x="629000" y="1395750"/>
            <a:ext cx="8352000" cy="35568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t>In terms of RMSE, current state-of-the-art model for this dataset is the Bayesian Time Flipped SVD++ [1] with rmse score of 0.818. They improved the  time SVD++[2], an extension of singular value decomposition, by proper hyperparameter selection and adding a time and bag of word predictor variable. In terms of NDCG, current sota model is KTUP model[3] with a NDCG score of 0.699. They use knowledge graphs to model user-item interaction and create the recommendation model</a:t>
            </a:r>
            <a:endParaRPr/>
          </a:p>
          <a:p>
            <a:pPr marL="0" lvl="0" indent="0" algn="l" rtl="0">
              <a:spcBef>
                <a:spcPts val="1200"/>
              </a:spcBef>
              <a:spcAft>
                <a:spcPts val="0"/>
              </a:spcAft>
              <a:buNone/>
            </a:pPr>
            <a:r>
              <a:rPr lang="en"/>
              <a:t>So on comparing, our rmse results for several neural architecture are very close to the latest sota results, For NDCG, although they haven't specified the relevance threshold used for NDCG calculation, our neural collaborative filtering models are in line with the current sota results. </a:t>
            </a:r>
            <a:endParaRPr/>
          </a:p>
          <a:p>
            <a:pPr marL="0" lvl="0" indent="0" algn="l" rtl="0">
              <a:spcBef>
                <a:spcPts val="1200"/>
              </a:spcBef>
              <a:spcAft>
                <a:spcPts val="0"/>
              </a:spcAft>
              <a:buNone/>
            </a:pPr>
            <a:r>
              <a:rPr lang="en"/>
              <a:t>[1]https://arxiv.org/pdf/1905.01395v1.pdf</a:t>
            </a:r>
            <a:endParaRPr/>
          </a:p>
          <a:p>
            <a:pPr marL="0" lvl="0" indent="0" algn="l" rtl="0">
              <a:spcBef>
                <a:spcPts val="1200"/>
              </a:spcBef>
              <a:spcAft>
                <a:spcPts val="0"/>
              </a:spcAft>
              <a:buNone/>
            </a:pPr>
            <a:r>
              <a:rPr lang="en"/>
              <a:t>[2]Koren, Y. Collaborative filtering with temporal dynamics. In Proceedings of the 15th ACM SIGKDD International Conference on Knowledge Discovery and Data Mining (New York, NY, USA, 2009), KDD ’09, ACM, pp. 447–456.</a:t>
            </a:r>
            <a:endParaRPr/>
          </a:p>
          <a:p>
            <a:pPr marL="0" lvl="0" indent="0" algn="l" rtl="0">
              <a:spcBef>
                <a:spcPts val="1200"/>
              </a:spcBef>
              <a:spcAft>
                <a:spcPts val="0"/>
              </a:spcAft>
              <a:buNone/>
            </a:pPr>
            <a:r>
              <a:rPr lang="en"/>
              <a:t>[3]https://arxiv.org/pdf/1902.06236v1.pdf</a:t>
            </a:r>
            <a:endParaRPr/>
          </a:p>
          <a:p>
            <a:pPr marL="0" lvl="0" indent="0" algn="l" rtl="0">
              <a:spcBef>
                <a:spcPts val="1200"/>
              </a:spcBef>
              <a:spcAft>
                <a:spcPts val="0"/>
              </a:spcAft>
              <a:buNone/>
            </a:pPr>
            <a:r>
              <a:rPr lang="en"/>
              <a:t>https://paperswithcode.com/sota/collaborative-filtering-on-movielens-1m</a:t>
            </a:r>
            <a:endParaRPr/>
          </a:p>
          <a:p>
            <a:pPr marL="0" lvl="0" indent="0" algn="l" rtl="0">
              <a:spcBef>
                <a:spcPts val="1200"/>
              </a:spcBef>
              <a:spcAft>
                <a:spcPts val="120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4"/>
          <p:cNvSpPr txBox="1">
            <a:spLocks noGrp="1"/>
          </p:cNvSpPr>
          <p:nvPr>
            <p:ph type="title"/>
          </p:nvPr>
        </p:nvSpPr>
        <p:spPr>
          <a:xfrm>
            <a:off x="669175" y="5652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Other Benchmarks</a:t>
            </a:r>
            <a:endParaRPr/>
          </a:p>
          <a:p>
            <a:pPr marL="0" lvl="0" indent="0" algn="l" rtl="0">
              <a:spcBef>
                <a:spcPts val="0"/>
              </a:spcBef>
              <a:spcAft>
                <a:spcPts val="0"/>
              </a:spcAft>
              <a:buNone/>
            </a:pPr>
            <a:endParaRPr/>
          </a:p>
        </p:txBody>
      </p:sp>
      <p:graphicFrame>
        <p:nvGraphicFramePr>
          <p:cNvPr id="237" name="Google Shape;237;p34"/>
          <p:cNvGraphicFramePr/>
          <p:nvPr/>
        </p:nvGraphicFramePr>
        <p:xfrm>
          <a:off x="4572000" y="646725"/>
          <a:ext cx="3619500" cy="4622110"/>
        </p:xfrm>
        <a:graphic>
          <a:graphicData uri="http://schemas.openxmlformats.org/drawingml/2006/table">
            <a:tbl>
              <a:tblPr>
                <a:noFill/>
                <a:tableStyleId>{1C21EEEC-780D-432F-B51D-01CB62CC75E6}</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tblGrid>
              <a:tr h="351325">
                <a:tc>
                  <a:txBody>
                    <a:bodyPr/>
                    <a:lstStyle/>
                    <a:p>
                      <a:pPr marL="0" lvl="0" indent="0" algn="l" rtl="0">
                        <a:spcBef>
                          <a:spcPts val="0"/>
                        </a:spcBef>
                        <a:spcAft>
                          <a:spcPts val="0"/>
                        </a:spcAft>
                        <a:buNone/>
                      </a:pPr>
                      <a:r>
                        <a:rPr lang="en"/>
                        <a:t>Model</a:t>
                      </a:r>
                      <a:endParaRPr/>
                    </a:p>
                  </a:txBody>
                  <a:tcPr marL="91425" marR="91425" marT="91425" marB="91425"/>
                </a:tc>
                <a:tc>
                  <a:txBody>
                    <a:bodyPr/>
                    <a:lstStyle/>
                    <a:p>
                      <a:pPr marL="0" lvl="0" indent="0" algn="l" rtl="0">
                        <a:spcBef>
                          <a:spcPts val="0"/>
                        </a:spcBef>
                        <a:spcAft>
                          <a:spcPts val="0"/>
                        </a:spcAft>
                        <a:buNone/>
                      </a:pPr>
                      <a:r>
                        <a:rPr lang="en"/>
                        <a:t>RMSE</a:t>
                      </a:r>
                      <a:endParaRPr/>
                    </a:p>
                  </a:txBody>
                  <a:tcPr marL="91425" marR="91425" marT="91425" marB="91425"/>
                </a:tc>
                <a:extLst>
                  <a:ext uri="{0D108BD9-81ED-4DB2-BD59-A6C34878D82A}">
                    <a16:rowId xmlns:a16="http://schemas.microsoft.com/office/drawing/2014/main" val="10000"/>
                  </a:ext>
                </a:extLst>
              </a:tr>
              <a:tr h="351325">
                <a:tc>
                  <a:txBody>
                    <a:bodyPr/>
                    <a:lstStyle/>
                    <a:p>
                      <a:pPr marL="0" lvl="0" indent="0" algn="l" rtl="0">
                        <a:spcBef>
                          <a:spcPts val="0"/>
                        </a:spcBef>
                        <a:spcAft>
                          <a:spcPts val="0"/>
                        </a:spcAft>
                        <a:buNone/>
                      </a:pPr>
                      <a:r>
                        <a:rPr lang="en" b="1"/>
                        <a:t>NCF7 </a:t>
                      </a:r>
                      <a:endParaRPr b="1"/>
                    </a:p>
                  </a:txBody>
                  <a:tcPr marL="91425" marR="91425" marT="91425" marB="91425"/>
                </a:tc>
                <a:tc>
                  <a:txBody>
                    <a:bodyPr/>
                    <a:lstStyle/>
                    <a:p>
                      <a:pPr marL="0" lvl="0" indent="0" algn="l" rtl="0">
                        <a:spcBef>
                          <a:spcPts val="0"/>
                        </a:spcBef>
                        <a:spcAft>
                          <a:spcPts val="0"/>
                        </a:spcAft>
                        <a:buNone/>
                      </a:pPr>
                      <a:r>
                        <a:rPr lang="en"/>
                        <a:t>                   </a:t>
                      </a:r>
                      <a:r>
                        <a:rPr lang="en" b="1"/>
                        <a:t>    0.866</a:t>
                      </a:r>
                      <a:endParaRPr b="1"/>
                    </a:p>
                  </a:txBody>
                  <a:tcPr marL="91425" marR="91425" marT="91425" marB="91425"/>
                </a:tc>
                <a:extLst>
                  <a:ext uri="{0D108BD9-81ED-4DB2-BD59-A6C34878D82A}">
                    <a16:rowId xmlns:a16="http://schemas.microsoft.com/office/drawing/2014/main" val="10001"/>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3">
                            <a:extLst>
                              <a:ext uri="{A12FA001-AC4F-418D-AE19-62706E023703}">
                                <ahyp:hlinkClr xmlns:ahyp="http://schemas.microsoft.com/office/drawing/2018/hyperlinkcolor" val="tx"/>
                              </a:ext>
                            </a:extLst>
                          </a:hlinkClick>
                        </a:rPr>
                        <a:t>SVD</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0.873</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2"/>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4">
                            <a:extLst>
                              <a:ext uri="{A12FA001-AC4F-418D-AE19-62706E023703}">
                                <ahyp:hlinkClr xmlns:ahyp="http://schemas.microsoft.com/office/drawing/2018/hyperlinkcolor" val="tx"/>
                              </a:ext>
                            </a:extLst>
                          </a:hlinkClick>
                        </a:rPr>
                        <a:t>SVD++</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0.862</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3"/>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5">
                            <a:extLst>
                              <a:ext uri="{A12FA001-AC4F-418D-AE19-62706E023703}">
                                <ahyp:hlinkClr xmlns:ahyp="http://schemas.microsoft.com/office/drawing/2018/hyperlinkcolor" val="tx"/>
                              </a:ext>
                            </a:extLst>
                          </a:hlinkClick>
                        </a:rPr>
                        <a:t>NMF</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0.916</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4"/>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6">
                            <a:extLst>
                              <a:ext uri="{A12FA001-AC4F-418D-AE19-62706E023703}">
                                <ahyp:hlinkClr xmlns:ahyp="http://schemas.microsoft.com/office/drawing/2018/hyperlinkcolor" val="tx"/>
                              </a:ext>
                            </a:extLst>
                          </a:hlinkClick>
                        </a:rPr>
                        <a:t>Slope One</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0.907</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5"/>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7">
                            <a:extLst>
                              <a:ext uri="{A12FA001-AC4F-418D-AE19-62706E023703}">
                                <ahyp:hlinkClr xmlns:ahyp="http://schemas.microsoft.com/office/drawing/2018/hyperlinkcolor" val="tx"/>
                              </a:ext>
                            </a:extLst>
                          </a:hlinkClick>
                        </a:rPr>
                        <a:t>k-NN</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0.923</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6"/>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8">
                            <a:extLst>
                              <a:ext uri="{A12FA001-AC4F-418D-AE19-62706E023703}">
                                <ahyp:hlinkClr xmlns:ahyp="http://schemas.microsoft.com/office/drawing/2018/hyperlinkcolor" val="tx"/>
                              </a:ext>
                            </a:extLst>
                          </a:hlinkClick>
                        </a:rPr>
                        <a:t>Centered k-NN</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0.929</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7"/>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9">
                            <a:extLst>
                              <a:ext uri="{A12FA001-AC4F-418D-AE19-62706E023703}">
                                <ahyp:hlinkClr xmlns:ahyp="http://schemas.microsoft.com/office/drawing/2018/hyperlinkcolor" val="tx"/>
                              </a:ext>
                            </a:extLst>
                          </a:hlinkClick>
                        </a:rPr>
                        <a:t>k-NN Baseline</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0.895</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8"/>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10">
                            <a:extLst>
                              <a:ext uri="{A12FA001-AC4F-418D-AE19-62706E023703}">
                                <ahyp:hlinkClr xmlns:ahyp="http://schemas.microsoft.com/office/drawing/2018/hyperlinkcolor" val="tx"/>
                              </a:ext>
                            </a:extLst>
                          </a:hlinkClick>
                        </a:rPr>
                        <a:t>Co-Clustering</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0.915</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9"/>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11">
                            <a:extLst>
                              <a:ext uri="{A12FA001-AC4F-418D-AE19-62706E023703}">
                                <ahyp:hlinkClr xmlns:ahyp="http://schemas.microsoft.com/office/drawing/2018/hyperlinkcolor" val="tx"/>
                              </a:ext>
                            </a:extLst>
                          </a:hlinkClick>
                        </a:rPr>
                        <a:t>Baseline</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0.909</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10"/>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12">
                            <a:extLst>
                              <a:ext uri="{A12FA001-AC4F-418D-AE19-62706E023703}">
                                <ahyp:hlinkClr xmlns:ahyp="http://schemas.microsoft.com/office/drawing/2018/hyperlinkcolor" val="tx"/>
                              </a:ext>
                            </a:extLst>
                          </a:hlinkClick>
                        </a:rPr>
                        <a:t>Random</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1.504</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11"/>
                  </a:ext>
                </a:extLst>
              </a:tr>
            </a:tbl>
          </a:graphicData>
        </a:graphic>
      </p:graphicFrame>
      <p:sp>
        <p:nvSpPr>
          <p:cNvPr id="238" name="Google Shape;238;p34"/>
          <p:cNvSpPr txBox="1"/>
          <p:nvPr/>
        </p:nvSpPr>
        <p:spPr>
          <a:xfrm>
            <a:off x="452075" y="4632800"/>
            <a:ext cx="4781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https://test.pypi.org/project/scikit-surprise/</a:t>
            </a:r>
            <a:endParaRPr/>
          </a:p>
        </p:txBody>
      </p:sp>
      <p:sp>
        <p:nvSpPr>
          <p:cNvPr id="239" name="Google Shape;239;p34"/>
          <p:cNvSpPr txBox="1"/>
          <p:nvPr/>
        </p:nvSpPr>
        <p:spPr>
          <a:xfrm>
            <a:off x="462100" y="1647525"/>
            <a:ext cx="3619500" cy="238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40" name="Google Shape;240;p34"/>
          <p:cNvSpPr txBox="1"/>
          <p:nvPr/>
        </p:nvSpPr>
        <p:spPr>
          <a:xfrm>
            <a:off x="452075" y="1667625"/>
            <a:ext cx="39102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Scikit-surprise library has inbuilt optimized implementations of some of the benchmark models. The results on 1M dataset are mentioned in the following table.</a:t>
            </a: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a:spLocks noGrp="1"/>
          </p:cNvSpPr>
          <p:nvPr>
            <p:ph type="body" idx="1"/>
          </p:nvPr>
        </p:nvSpPr>
        <p:spPr>
          <a:xfrm>
            <a:off x="713250" y="1446600"/>
            <a:ext cx="7704900" cy="2893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600"/>
              <a:t>On comparings results with other models, we realize that our neural models, especially NCF6 and NCF7 are giving  sota results in all the metrics - rmse, ndcg, etc. The success of NCF6 and NCF7 over other neural models can be attributed to combining LSTM encoder (+Attention) with transformer based sentence embeddings. While our item-item and user-user based collaborative filtering lag behind in rmse scoring but their ndcg scores are close to the sota results. So while these models may not be excellent in predicting the exact rating for a new movie, but they can definitely recommend movies to the user, thereby accomplishing the objective. </a:t>
            </a:r>
            <a:endParaRPr sz="1600"/>
          </a:p>
        </p:txBody>
      </p:sp>
      <p:sp>
        <p:nvSpPr>
          <p:cNvPr id="246" name="Google Shape;246;p35"/>
          <p:cNvSpPr txBox="1"/>
          <p:nvPr/>
        </p:nvSpPr>
        <p:spPr>
          <a:xfrm>
            <a:off x="622850" y="652975"/>
            <a:ext cx="56259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b="1">
                <a:latin typeface="Raleway"/>
                <a:ea typeface="Raleway"/>
                <a:cs typeface="Raleway"/>
                <a:sym typeface="Raleway"/>
              </a:rPr>
              <a:t>Result Analysis</a:t>
            </a:r>
            <a:endParaRPr sz="2300" b="1">
              <a:latin typeface="Raleway"/>
              <a:ea typeface="Raleway"/>
              <a:cs typeface="Raleway"/>
              <a:sym typeface="Raleway"/>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6"/>
          <p:cNvSpPr txBox="1">
            <a:spLocks noGrp="1"/>
          </p:cNvSpPr>
          <p:nvPr>
            <p:ph type="title"/>
          </p:nvPr>
        </p:nvSpPr>
        <p:spPr>
          <a:xfrm>
            <a:off x="630375" y="6250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Analysis of Statistical Significance Tests</a:t>
            </a:r>
            <a:endParaRPr/>
          </a:p>
        </p:txBody>
      </p:sp>
      <p:sp>
        <p:nvSpPr>
          <p:cNvPr id="252" name="Google Shape;252;p36"/>
          <p:cNvSpPr txBox="1">
            <a:spLocks noGrp="1"/>
          </p:cNvSpPr>
          <p:nvPr>
            <p:ph type="body" idx="1"/>
          </p:nvPr>
        </p:nvSpPr>
        <p:spPr>
          <a:xfrm>
            <a:off x="727650" y="1583425"/>
            <a:ext cx="7688700" cy="3188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t>We’ve compared our models by running Paired Student’s t-test and Wilcoxon Signed Rank Test. We’ve used 0.01 as the significance level. We’ve run these tests on every possible combination of our models . Most of our models our statistically different from each other thus justifying the results of better models. In some models such as  NCF1 and NCF2, they’re coming out to be statistically similar based on paired student’s t test. NCF1 is also coming out to be similar to NCF4 based on the same test. However NCF2 and NCF4 are statistically different thereby implying that that similarity between NCF1 and NCF2 is probably anomaly. There were 2 more cases of statistical significance but they can also be rejected by similar arguments. Therefore statistical significance tests further validates the better results of neural models especially NCF6 and NCF7.</a:t>
            </a:r>
            <a:endParaRPr sz="1500"/>
          </a:p>
          <a:p>
            <a:pPr marL="0" lvl="0" indent="0" algn="l" rtl="0">
              <a:spcBef>
                <a:spcPts val="1200"/>
              </a:spcBef>
              <a:spcAft>
                <a:spcPts val="120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7"/>
          <p:cNvSpPr txBox="1">
            <a:spLocks noGrp="1"/>
          </p:cNvSpPr>
          <p:nvPr>
            <p:ph type="title"/>
          </p:nvPr>
        </p:nvSpPr>
        <p:spPr>
          <a:xfrm>
            <a:off x="727650" y="5782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Scope for additional work</a:t>
            </a:r>
            <a:endParaRPr/>
          </a:p>
        </p:txBody>
      </p:sp>
      <p:sp>
        <p:nvSpPr>
          <p:cNvPr id="258" name="Google Shape;258;p37"/>
          <p:cNvSpPr txBox="1">
            <a:spLocks noGrp="1"/>
          </p:cNvSpPr>
          <p:nvPr>
            <p:ph type="body" idx="1"/>
          </p:nvPr>
        </p:nvSpPr>
        <p:spPr>
          <a:xfrm>
            <a:off x="727650" y="1535875"/>
            <a:ext cx="7688700" cy="30249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 sz="1600"/>
              <a:t>Recommendations determined from the bulk (quantity) of users viewing a movie combined with timestamp could be used to recommend ‘popular’/ ‘trending’ movies.</a:t>
            </a:r>
            <a:endParaRPr sz="1600"/>
          </a:p>
          <a:p>
            <a:pPr marL="457200" lvl="0" indent="-330200" algn="l" rtl="0">
              <a:spcBef>
                <a:spcPts val="0"/>
              </a:spcBef>
              <a:spcAft>
                <a:spcPts val="0"/>
              </a:spcAft>
              <a:buSzPts val="1600"/>
              <a:buChar char="-"/>
            </a:pPr>
            <a:r>
              <a:rPr lang="en" sz="1600"/>
              <a:t>We can improve the performance of neural architectures through pre-training on other datasets. </a:t>
            </a:r>
            <a:endParaRPr sz="1600"/>
          </a:p>
          <a:p>
            <a:pPr marL="457200" lvl="0" indent="-330200" algn="l" rtl="0">
              <a:spcBef>
                <a:spcPts val="0"/>
              </a:spcBef>
              <a:spcAft>
                <a:spcPts val="0"/>
              </a:spcAft>
              <a:buSzPts val="1600"/>
              <a:buChar char="-"/>
            </a:pPr>
            <a:r>
              <a:rPr lang="en" sz="1600"/>
              <a:t>We can also deploy a complete transformer based encoder network instead of the LSTM one.</a:t>
            </a:r>
            <a:endParaRPr sz="1600"/>
          </a:p>
          <a:p>
            <a:pPr marL="457200" lvl="0" indent="-330200" algn="l" rtl="0">
              <a:spcBef>
                <a:spcPts val="0"/>
              </a:spcBef>
              <a:spcAft>
                <a:spcPts val="0"/>
              </a:spcAft>
              <a:buSzPts val="1600"/>
              <a:buChar char="-"/>
            </a:pPr>
            <a:r>
              <a:rPr lang="en" sz="1600"/>
              <a:t>To  better address the cold start problem, we can scrape data from their twitter/other social media handle and use that for initial recommendation.</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561625" y="578225"/>
            <a:ext cx="8339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891"/>
              <a:buNone/>
            </a:pPr>
            <a:r>
              <a:rPr lang="en" sz="1626"/>
              <a:t>Some famous over-the-top content platforms with movie recommender systems</a:t>
            </a:r>
            <a:endParaRPr sz="1626"/>
          </a:p>
        </p:txBody>
      </p:sp>
      <p:sp>
        <p:nvSpPr>
          <p:cNvPr id="100" name="Google Shape;100;p15"/>
          <p:cNvSpPr txBox="1">
            <a:spLocks noGrp="1"/>
          </p:cNvSpPr>
          <p:nvPr>
            <p:ph type="body" idx="1"/>
          </p:nvPr>
        </p:nvSpPr>
        <p:spPr>
          <a:xfrm>
            <a:off x="729450" y="1382775"/>
            <a:ext cx="7688700" cy="2957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01" name="Google Shape;101;p15"/>
          <p:cNvPicPr preferRelativeResize="0"/>
          <p:nvPr/>
        </p:nvPicPr>
        <p:blipFill rotWithShape="1">
          <a:blip r:embed="rId3">
            <a:alphaModFix/>
          </a:blip>
          <a:srcRect l="705" t="61731" r="21732"/>
          <a:stretch/>
        </p:blipFill>
        <p:spPr>
          <a:xfrm>
            <a:off x="3881280" y="2626076"/>
            <a:ext cx="4775410" cy="1848624"/>
          </a:xfrm>
          <a:prstGeom prst="rect">
            <a:avLst/>
          </a:prstGeom>
          <a:noFill/>
          <a:ln>
            <a:noFill/>
          </a:ln>
        </p:spPr>
      </p:pic>
      <p:pic>
        <p:nvPicPr>
          <p:cNvPr id="102" name="Google Shape;102;p15"/>
          <p:cNvPicPr preferRelativeResize="0"/>
          <p:nvPr/>
        </p:nvPicPr>
        <p:blipFill rotWithShape="1">
          <a:blip r:embed="rId4">
            <a:alphaModFix/>
          </a:blip>
          <a:srcRect l="2715" t="3113" r="50712" b="26449"/>
          <a:stretch/>
        </p:blipFill>
        <p:spPr>
          <a:xfrm>
            <a:off x="490910" y="1038776"/>
            <a:ext cx="3451424" cy="3256225"/>
          </a:xfrm>
          <a:prstGeom prst="rect">
            <a:avLst/>
          </a:prstGeom>
          <a:noFill/>
          <a:ln>
            <a:noFill/>
          </a:ln>
        </p:spPr>
      </p:pic>
      <p:pic>
        <p:nvPicPr>
          <p:cNvPr id="103" name="Google Shape;103;p15"/>
          <p:cNvPicPr preferRelativeResize="0"/>
          <p:nvPr/>
        </p:nvPicPr>
        <p:blipFill>
          <a:blip r:embed="rId5">
            <a:alphaModFix/>
          </a:blip>
          <a:stretch>
            <a:fillRect/>
          </a:stretch>
        </p:blipFill>
        <p:spPr>
          <a:xfrm>
            <a:off x="4945747" y="986626"/>
            <a:ext cx="2952165" cy="1848624"/>
          </a:xfrm>
          <a:prstGeom prst="rect">
            <a:avLst/>
          </a:prstGeom>
          <a:noFill/>
          <a:ln>
            <a:noFill/>
          </a:ln>
        </p:spPr>
      </p:pic>
      <p:sp>
        <p:nvSpPr>
          <p:cNvPr id="104" name="Google Shape;104;p15"/>
          <p:cNvSpPr txBox="1"/>
          <p:nvPr/>
        </p:nvSpPr>
        <p:spPr>
          <a:xfrm>
            <a:off x="729450" y="4474700"/>
            <a:ext cx="713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u="sng" dirty="0">
                <a:solidFill>
                  <a:schemeClr val="hlink"/>
                </a:solidFill>
                <a:latin typeface="Lato"/>
                <a:ea typeface="Lato"/>
                <a:cs typeface="Lato"/>
                <a:sym typeface="Lato"/>
                <a:hlinkClick r:id="rId6"/>
              </a:rPr>
              <a:t>www.netflix.com</a:t>
            </a:r>
            <a:r>
              <a:rPr lang="en" dirty="0">
                <a:latin typeface="Lato"/>
                <a:ea typeface="Lato"/>
                <a:cs typeface="Lato"/>
                <a:sym typeface="Lato"/>
              </a:rPr>
              <a:t>; </a:t>
            </a:r>
            <a:r>
              <a:rPr lang="en" u="sng" dirty="0">
                <a:solidFill>
                  <a:schemeClr val="hlink"/>
                </a:solidFill>
                <a:latin typeface="Lato"/>
                <a:ea typeface="Lato"/>
                <a:cs typeface="Lato"/>
                <a:sym typeface="Lato"/>
                <a:hlinkClick r:id="rId7"/>
              </a:rPr>
              <a:t>www.primevideo.com</a:t>
            </a:r>
            <a:r>
              <a:rPr lang="en" dirty="0">
                <a:latin typeface="Lato"/>
                <a:ea typeface="Lato"/>
                <a:cs typeface="Lato"/>
                <a:sym typeface="Lato"/>
              </a:rPr>
              <a:t>; </a:t>
            </a:r>
            <a:r>
              <a:rPr lang="en" u="sng" dirty="0">
                <a:solidFill>
                  <a:schemeClr val="hlink"/>
                </a:solidFill>
                <a:latin typeface="Lato"/>
                <a:ea typeface="Lato"/>
                <a:cs typeface="Lato"/>
                <a:sym typeface="Lato"/>
                <a:hlinkClick r:id="rId8"/>
              </a:rPr>
              <a:t>https://www.hotstar.com/in</a:t>
            </a:r>
            <a:r>
              <a:rPr lang="en" dirty="0">
                <a:latin typeface="Lato"/>
                <a:ea typeface="Lato"/>
                <a:cs typeface="Lato"/>
                <a:sym typeface="Lato"/>
              </a:rPr>
              <a:t> </a:t>
            </a:r>
            <a:endParaRPr dirty="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6"/>
          <p:cNvSpPr txBox="1">
            <a:spLocks noGrp="1"/>
          </p:cNvSpPr>
          <p:nvPr>
            <p:ph type="title"/>
          </p:nvPr>
        </p:nvSpPr>
        <p:spPr>
          <a:xfrm>
            <a:off x="680100" y="5881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Our objective</a:t>
            </a:r>
            <a:endParaRPr/>
          </a:p>
        </p:txBody>
      </p:sp>
      <p:sp>
        <p:nvSpPr>
          <p:cNvPr id="110" name="Google Shape;110;p16"/>
          <p:cNvSpPr txBox="1">
            <a:spLocks noGrp="1"/>
          </p:cNvSpPr>
          <p:nvPr>
            <p:ph type="body" idx="1"/>
          </p:nvPr>
        </p:nvSpPr>
        <p:spPr>
          <a:xfrm>
            <a:off x="602450" y="1585250"/>
            <a:ext cx="8272800" cy="33021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935"/>
              <a:buNone/>
            </a:pPr>
            <a:r>
              <a:rPr lang="en" sz="1405"/>
              <a:t>Our objective was to implement a personalized Movie Recommender system.</a:t>
            </a:r>
            <a:endParaRPr sz="1405"/>
          </a:p>
          <a:p>
            <a:pPr marL="457200" lvl="0" indent="-317817" algn="l" rtl="0">
              <a:lnSpc>
                <a:spcPct val="95000"/>
              </a:lnSpc>
              <a:spcBef>
                <a:spcPts val="1200"/>
              </a:spcBef>
              <a:spcAft>
                <a:spcPts val="0"/>
              </a:spcAft>
              <a:buSzPts val="1405"/>
              <a:buChar char="●"/>
            </a:pPr>
            <a:r>
              <a:rPr lang="en" sz="1405"/>
              <a:t>We have implemented multiple (9) models to perform a “Recommended for You” functionality for a user.</a:t>
            </a:r>
            <a:endParaRPr sz="1405"/>
          </a:p>
          <a:p>
            <a:pPr marL="457200" lvl="0" indent="-317817" algn="l" rtl="0">
              <a:lnSpc>
                <a:spcPct val="95000"/>
              </a:lnSpc>
              <a:spcBef>
                <a:spcPts val="0"/>
              </a:spcBef>
              <a:spcAft>
                <a:spcPts val="0"/>
              </a:spcAft>
              <a:buSzPts val="1405"/>
              <a:buChar char="●"/>
            </a:pPr>
            <a:r>
              <a:rPr lang="en" sz="1405"/>
              <a:t>We have implemented 1 model for “Because you watched [Movie X recently, you may also like]” option based on the last watched movie by a user (inspired by  the similar option provided by Netflix).</a:t>
            </a:r>
            <a:endParaRPr sz="1405"/>
          </a:p>
          <a:p>
            <a:pPr marL="457200" lvl="0" indent="-317817" algn="l" rtl="0">
              <a:lnSpc>
                <a:spcPct val="95000"/>
              </a:lnSpc>
              <a:spcBef>
                <a:spcPts val="0"/>
              </a:spcBef>
              <a:spcAft>
                <a:spcPts val="0"/>
              </a:spcAft>
              <a:buSzPts val="1405"/>
              <a:buChar char="●"/>
            </a:pPr>
            <a:r>
              <a:rPr lang="en" sz="1405"/>
              <a:t>We have implemented 3 models for a new user (cold start case), whose previous data is not available to us:</a:t>
            </a:r>
            <a:endParaRPr sz="1405"/>
          </a:p>
          <a:p>
            <a:pPr marL="457200" lvl="0" indent="-317817" algn="l" rtl="0">
              <a:lnSpc>
                <a:spcPct val="95000"/>
              </a:lnSpc>
              <a:spcBef>
                <a:spcPts val="0"/>
              </a:spcBef>
              <a:spcAft>
                <a:spcPts val="0"/>
              </a:spcAft>
              <a:buSzPts val="1405"/>
              <a:buAutoNum type="alphaLcParenR"/>
            </a:pPr>
            <a:r>
              <a:rPr lang="en" sz="1405"/>
              <a:t>Recommending the most recent top-rated movies</a:t>
            </a:r>
            <a:endParaRPr sz="1405"/>
          </a:p>
          <a:p>
            <a:pPr marL="457200" lvl="0" indent="-317817" algn="l" rtl="0">
              <a:lnSpc>
                <a:spcPct val="95000"/>
              </a:lnSpc>
              <a:spcBef>
                <a:spcPts val="0"/>
              </a:spcBef>
              <a:spcAft>
                <a:spcPts val="0"/>
              </a:spcAft>
              <a:buSzPts val="1405"/>
              <a:buAutoNum type="alphaLcParenR"/>
            </a:pPr>
            <a:r>
              <a:rPr lang="en" sz="1405"/>
              <a:t>Recommending movies similar to their favourite movie</a:t>
            </a:r>
            <a:endParaRPr sz="1405"/>
          </a:p>
          <a:p>
            <a:pPr marL="457200" lvl="0" indent="-317817" algn="l" rtl="0">
              <a:lnSpc>
                <a:spcPct val="95000"/>
              </a:lnSpc>
              <a:spcBef>
                <a:spcPts val="0"/>
              </a:spcBef>
              <a:spcAft>
                <a:spcPts val="0"/>
              </a:spcAft>
              <a:buSzPts val="1405"/>
              <a:buAutoNum type="alphaLcParenR"/>
            </a:pPr>
            <a:r>
              <a:rPr lang="en" sz="1405"/>
              <a:t>Recommending top-rated movies of a genre of their choice</a:t>
            </a:r>
            <a:endParaRPr sz="1405"/>
          </a:p>
          <a:p>
            <a:pPr marL="0" lvl="0" indent="0" algn="l" rtl="0">
              <a:lnSpc>
                <a:spcPct val="95000"/>
              </a:lnSpc>
              <a:spcBef>
                <a:spcPts val="1200"/>
              </a:spcBef>
              <a:spcAft>
                <a:spcPts val="0"/>
              </a:spcAft>
              <a:buSzPts val="935"/>
              <a:buNone/>
            </a:pPr>
            <a:endParaRPr sz="1405"/>
          </a:p>
          <a:p>
            <a:pPr marL="0" lvl="0" indent="0" algn="l" rtl="0">
              <a:lnSpc>
                <a:spcPct val="95000"/>
              </a:lnSpc>
              <a:spcBef>
                <a:spcPts val="1200"/>
              </a:spcBef>
              <a:spcAft>
                <a:spcPts val="1200"/>
              </a:spcAft>
              <a:buSzPts val="935"/>
              <a:buNone/>
            </a:pPr>
            <a:endParaRPr sz="1405"/>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7"/>
          <p:cNvSpPr txBox="1">
            <a:spLocks noGrp="1"/>
          </p:cNvSpPr>
          <p:nvPr>
            <p:ph type="title"/>
          </p:nvPr>
        </p:nvSpPr>
        <p:spPr>
          <a:xfrm>
            <a:off x="680100" y="5880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 Used</a:t>
            </a:r>
            <a:endParaRPr/>
          </a:p>
        </p:txBody>
      </p:sp>
      <p:sp>
        <p:nvSpPr>
          <p:cNvPr id="116" name="Google Shape;116;p17"/>
          <p:cNvSpPr txBox="1">
            <a:spLocks noGrp="1"/>
          </p:cNvSpPr>
          <p:nvPr>
            <p:ph type="body" idx="1"/>
          </p:nvPr>
        </p:nvSpPr>
        <p:spPr>
          <a:xfrm>
            <a:off x="424775" y="1447050"/>
            <a:ext cx="8440800" cy="3371400"/>
          </a:xfrm>
          <a:prstGeom prst="rect">
            <a:avLst/>
          </a:prstGeom>
        </p:spPr>
        <p:txBody>
          <a:bodyPr spcFirstLastPara="1" wrap="square" lIns="91425" tIns="91425" rIns="91425" bIns="91425" anchor="t" anchorCtr="0">
            <a:noAutofit/>
          </a:bodyPr>
          <a:lstStyle/>
          <a:p>
            <a:pPr marL="457200" lvl="0" indent="-304800" algn="l" rtl="0">
              <a:lnSpc>
                <a:spcPct val="95000"/>
              </a:lnSpc>
              <a:spcBef>
                <a:spcPts val="0"/>
              </a:spcBef>
              <a:spcAft>
                <a:spcPts val="0"/>
              </a:spcAft>
              <a:buSzPts val="1200"/>
              <a:buAutoNum type="arabicPeriod"/>
            </a:pPr>
            <a:r>
              <a:rPr lang="en" sz="1200"/>
              <a:t>We have used the MovieLens 1M data set,  which contains 1,000,000 ratings on 4,000 movies from 6,000 users, for our recommendation system. The ratings section of the 1M dataset contains the following features:</a:t>
            </a:r>
            <a:endParaRPr sz="1200"/>
          </a:p>
          <a:p>
            <a:pPr marL="457200" lvl="0" indent="-304800" algn="l" rtl="0">
              <a:lnSpc>
                <a:spcPct val="95000"/>
              </a:lnSpc>
              <a:spcBef>
                <a:spcPts val="0"/>
              </a:spcBef>
              <a:spcAft>
                <a:spcPts val="0"/>
              </a:spcAft>
              <a:buSzPts val="1200"/>
              <a:buChar char="-"/>
            </a:pPr>
            <a:r>
              <a:rPr lang="en" sz="1200"/>
              <a:t>movieId</a:t>
            </a:r>
            <a:endParaRPr sz="1200"/>
          </a:p>
          <a:p>
            <a:pPr marL="457200" lvl="0" indent="-304800" algn="l" rtl="0">
              <a:lnSpc>
                <a:spcPct val="95000"/>
              </a:lnSpc>
              <a:spcBef>
                <a:spcPts val="0"/>
              </a:spcBef>
              <a:spcAft>
                <a:spcPts val="0"/>
              </a:spcAft>
              <a:buSzPts val="1200"/>
              <a:buChar char="-"/>
            </a:pPr>
            <a:r>
              <a:rPr lang="en" sz="1200"/>
              <a:t> userId</a:t>
            </a:r>
            <a:endParaRPr sz="1200"/>
          </a:p>
          <a:p>
            <a:pPr marL="457200" lvl="0" indent="-304800" algn="l" rtl="0">
              <a:lnSpc>
                <a:spcPct val="95000"/>
              </a:lnSpc>
              <a:spcBef>
                <a:spcPts val="0"/>
              </a:spcBef>
              <a:spcAft>
                <a:spcPts val="0"/>
              </a:spcAft>
              <a:buSzPts val="1200"/>
              <a:buChar char="-"/>
            </a:pPr>
            <a:r>
              <a:rPr lang="en" sz="1200"/>
              <a:t>rating (5-star scale)</a:t>
            </a:r>
            <a:endParaRPr sz="1200"/>
          </a:p>
          <a:p>
            <a:pPr marL="457200" lvl="0" indent="-304800" algn="l" rtl="0">
              <a:lnSpc>
                <a:spcPct val="95000"/>
              </a:lnSpc>
              <a:spcBef>
                <a:spcPts val="0"/>
              </a:spcBef>
              <a:spcAft>
                <a:spcPts val="0"/>
              </a:spcAft>
              <a:buSzPts val="1200"/>
              <a:buChar char="-"/>
            </a:pPr>
            <a:r>
              <a:rPr lang="en" sz="1200"/>
              <a:t>title </a:t>
            </a:r>
            <a:endParaRPr sz="1200"/>
          </a:p>
          <a:p>
            <a:pPr marL="457200" lvl="0" indent="-304800" algn="l" rtl="0">
              <a:lnSpc>
                <a:spcPct val="95000"/>
              </a:lnSpc>
              <a:spcBef>
                <a:spcPts val="0"/>
              </a:spcBef>
              <a:spcAft>
                <a:spcPts val="0"/>
              </a:spcAft>
              <a:buSzPts val="1200"/>
              <a:buChar char="-"/>
            </a:pPr>
            <a:r>
              <a:rPr lang="en" sz="1200"/>
              <a:t>Timestamp</a:t>
            </a:r>
            <a:endParaRPr sz="1200"/>
          </a:p>
          <a:p>
            <a:pPr marL="457200" lvl="0" indent="-304800" algn="l" rtl="0">
              <a:lnSpc>
                <a:spcPct val="95000"/>
              </a:lnSpc>
              <a:spcBef>
                <a:spcPts val="0"/>
              </a:spcBef>
              <a:spcAft>
                <a:spcPts val="0"/>
              </a:spcAft>
              <a:buSzPts val="1200"/>
              <a:buChar char="-"/>
            </a:pPr>
            <a:r>
              <a:rPr lang="en" sz="1200"/>
              <a:t>genres </a:t>
            </a:r>
            <a:endParaRPr sz="1200"/>
          </a:p>
          <a:p>
            <a:pPr marL="914400" lvl="0" indent="0" algn="l" rtl="0">
              <a:lnSpc>
                <a:spcPct val="95000"/>
              </a:lnSpc>
              <a:spcBef>
                <a:spcPts val="1200"/>
              </a:spcBef>
              <a:spcAft>
                <a:spcPts val="0"/>
              </a:spcAft>
              <a:buNone/>
            </a:pPr>
            <a:endParaRPr sz="1200"/>
          </a:p>
          <a:p>
            <a:pPr marL="457200" lvl="0" indent="-304800" algn="l" rtl="0">
              <a:lnSpc>
                <a:spcPct val="95000"/>
              </a:lnSpc>
              <a:spcBef>
                <a:spcPts val="1200"/>
              </a:spcBef>
              <a:spcAft>
                <a:spcPts val="0"/>
              </a:spcAft>
              <a:buSzPts val="1200"/>
              <a:buAutoNum type="arabicPeriod"/>
            </a:pPr>
            <a:r>
              <a:rPr lang="en" sz="1200"/>
              <a:t>In order to make our dataset more comprehensive, we have performed web scraping from IMDb over all the movies of the MovieLens 1M dataset, and augmented the MovieLens dataset with  the movie descriptions obtained from there.</a:t>
            </a:r>
            <a:endParaRPr sz="1200"/>
          </a:p>
          <a:p>
            <a:pPr marL="457200" lvl="0" indent="0" algn="l" rtl="0">
              <a:lnSpc>
                <a:spcPct val="95000"/>
              </a:lnSpc>
              <a:spcBef>
                <a:spcPts val="1200"/>
              </a:spcBef>
              <a:spcAft>
                <a:spcPts val="0"/>
              </a:spcAft>
              <a:buNone/>
            </a:pPr>
            <a:r>
              <a:rPr lang="en" sz="1200"/>
              <a:t>We have extracted the movie description from the first result displayed in IMDb search for each movie in the MovieLens dataset. We have not used additional search results since IMDb only contains one unique correct result corresponding to a movie title, and using lower ranked search results had a higher chance of appending incorrect movie descriptions to our dataset.  We’ve then concatenated movie title and genre(s) to the same.</a:t>
            </a:r>
            <a:endParaRPr sz="1200"/>
          </a:p>
          <a:p>
            <a:pPr marL="0" lvl="0" indent="0" algn="l" rtl="0">
              <a:lnSpc>
                <a:spcPct val="95000"/>
              </a:lnSpc>
              <a:spcBef>
                <a:spcPts val="1200"/>
              </a:spcBef>
              <a:spcAft>
                <a:spcPts val="1200"/>
              </a:spcAft>
              <a:buSzPts val="275"/>
              <a:buNone/>
            </a:pP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8"/>
          <p:cNvSpPr txBox="1">
            <a:spLocks noGrp="1"/>
          </p:cNvSpPr>
          <p:nvPr>
            <p:ph type="title"/>
          </p:nvPr>
        </p:nvSpPr>
        <p:spPr>
          <a:xfrm>
            <a:off x="680100" y="5880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 Used - Images</a:t>
            </a:r>
            <a:endParaRPr/>
          </a:p>
        </p:txBody>
      </p:sp>
      <p:pic>
        <p:nvPicPr>
          <p:cNvPr id="122" name="Google Shape;122;p18"/>
          <p:cNvPicPr preferRelativeResize="0"/>
          <p:nvPr/>
        </p:nvPicPr>
        <p:blipFill>
          <a:blip r:embed="rId3">
            <a:alphaModFix/>
          </a:blip>
          <a:stretch>
            <a:fillRect/>
          </a:stretch>
        </p:blipFill>
        <p:spPr>
          <a:xfrm>
            <a:off x="557225" y="1471688"/>
            <a:ext cx="2795291" cy="1100075"/>
          </a:xfrm>
          <a:prstGeom prst="rect">
            <a:avLst/>
          </a:prstGeom>
          <a:noFill/>
          <a:ln>
            <a:noFill/>
          </a:ln>
        </p:spPr>
      </p:pic>
      <p:pic>
        <p:nvPicPr>
          <p:cNvPr id="123" name="Google Shape;123;p18"/>
          <p:cNvPicPr preferRelativeResize="0"/>
          <p:nvPr/>
        </p:nvPicPr>
        <p:blipFill>
          <a:blip r:embed="rId4">
            <a:alphaModFix/>
          </a:blip>
          <a:stretch>
            <a:fillRect/>
          </a:stretch>
        </p:blipFill>
        <p:spPr>
          <a:xfrm>
            <a:off x="557224" y="2747875"/>
            <a:ext cx="4586090" cy="1100075"/>
          </a:xfrm>
          <a:prstGeom prst="rect">
            <a:avLst/>
          </a:prstGeom>
          <a:noFill/>
          <a:ln>
            <a:noFill/>
          </a:ln>
        </p:spPr>
      </p:pic>
      <p:sp>
        <p:nvSpPr>
          <p:cNvPr id="124" name="Google Shape;124;p18"/>
          <p:cNvSpPr txBox="1"/>
          <p:nvPr/>
        </p:nvSpPr>
        <p:spPr>
          <a:xfrm>
            <a:off x="395125" y="4235875"/>
            <a:ext cx="85989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latin typeface="Lato"/>
                <a:ea typeface="Lato"/>
                <a:cs typeface="Lato"/>
                <a:sym typeface="Lato"/>
              </a:rPr>
              <a:t>Link to our final dataset after augmenting the movies after web scraping and appending movie descriptions:</a:t>
            </a:r>
            <a:endParaRPr sz="1300">
              <a:latin typeface="Lato"/>
              <a:ea typeface="Lato"/>
              <a:cs typeface="Lato"/>
              <a:sym typeface="Lato"/>
            </a:endParaRPr>
          </a:p>
          <a:p>
            <a:pPr marL="0" lvl="0" indent="0" algn="l" rtl="0">
              <a:spcBef>
                <a:spcPts val="0"/>
              </a:spcBef>
              <a:spcAft>
                <a:spcPts val="0"/>
              </a:spcAft>
              <a:buNone/>
            </a:pPr>
            <a:r>
              <a:rPr lang="en" sz="1300" u="sng">
                <a:solidFill>
                  <a:schemeClr val="hlink"/>
                </a:solidFill>
                <a:latin typeface="Lato"/>
                <a:ea typeface="Lato"/>
                <a:cs typeface="Lato"/>
                <a:sym typeface="Lato"/>
                <a:hlinkClick r:id="rId5"/>
              </a:rPr>
              <a:t>https://drive.google.com/file/d/1QYCZIvQU7j7BkyvlSIQ27FdG_lPY5V5y/view?usp=sharing</a:t>
            </a:r>
            <a:r>
              <a:rPr lang="en" sz="1300">
                <a:latin typeface="Lato"/>
                <a:ea typeface="Lato"/>
                <a:cs typeface="Lato"/>
                <a:sym typeface="Lato"/>
              </a:rPr>
              <a:t> </a:t>
            </a:r>
            <a:endParaRPr sz="1300">
              <a:latin typeface="Lato"/>
              <a:ea typeface="Lato"/>
              <a:cs typeface="Lato"/>
              <a:sym typeface="Lato"/>
            </a:endParaRPr>
          </a:p>
        </p:txBody>
      </p:sp>
      <p:sp>
        <p:nvSpPr>
          <p:cNvPr id="125" name="Google Shape;125;p18"/>
          <p:cNvSpPr txBox="1"/>
          <p:nvPr/>
        </p:nvSpPr>
        <p:spPr>
          <a:xfrm>
            <a:off x="5577700" y="1933600"/>
            <a:ext cx="33156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Lato"/>
                <a:ea typeface="Lato"/>
                <a:cs typeface="Lato"/>
                <a:sym typeface="Lato"/>
              </a:rPr>
              <a:t>The movies in the original MovieLens dataset</a:t>
            </a:r>
            <a:endParaRPr sz="1200">
              <a:latin typeface="Lato"/>
              <a:ea typeface="Lato"/>
              <a:cs typeface="Lato"/>
              <a:sym typeface="Lato"/>
            </a:endParaRPr>
          </a:p>
        </p:txBody>
      </p:sp>
      <p:sp>
        <p:nvSpPr>
          <p:cNvPr id="126" name="Google Shape;126;p18"/>
          <p:cNvSpPr txBox="1"/>
          <p:nvPr/>
        </p:nvSpPr>
        <p:spPr>
          <a:xfrm>
            <a:off x="5577700" y="3113250"/>
            <a:ext cx="22317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Lato"/>
                <a:ea typeface="Lato"/>
                <a:cs typeface="Lato"/>
                <a:sym typeface="Lato"/>
              </a:rPr>
              <a:t>The dataset after web scraping</a:t>
            </a:r>
            <a:endParaRPr sz="12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649075" y="5250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Libraries Used		</a:t>
            </a:r>
            <a:endParaRPr/>
          </a:p>
        </p:txBody>
      </p:sp>
      <p:sp>
        <p:nvSpPr>
          <p:cNvPr id="132" name="Google Shape;132;p19"/>
          <p:cNvSpPr txBox="1">
            <a:spLocks noGrp="1"/>
          </p:cNvSpPr>
          <p:nvPr>
            <p:ph type="body" idx="1"/>
          </p:nvPr>
        </p:nvSpPr>
        <p:spPr>
          <a:xfrm>
            <a:off x="231050" y="1316025"/>
            <a:ext cx="8820300" cy="37470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t>1)NLTK (stopwords) - </a:t>
            </a:r>
            <a:r>
              <a:rPr lang="en" u="sng">
                <a:solidFill>
                  <a:schemeClr val="hlink"/>
                </a:solidFill>
                <a:hlinkClick r:id="rId3"/>
              </a:rPr>
              <a:t>https://www.nltk.org/</a:t>
            </a:r>
            <a:r>
              <a:rPr lang="en"/>
              <a:t> </a:t>
            </a:r>
            <a:endParaRPr/>
          </a:p>
          <a:p>
            <a:pPr marL="0" lvl="0" indent="0" algn="l" rtl="0">
              <a:spcBef>
                <a:spcPts val="1200"/>
              </a:spcBef>
              <a:spcAft>
                <a:spcPts val="0"/>
              </a:spcAft>
              <a:buNone/>
            </a:pPr>
            <a:r>
              <a:rPr lang="en"/>
              <a:t>2)spaCy (Word Embeddings) - </a:t>
            </a:r>
            <a:r>
              <a:rPr lang="en" u="sng">
                <a:solidFill>
                  <a:schemeClr val="hlink"/>
                </a:solidFill>
                <a:hlinkClick r:id="rId4"/>
              </a:rPr>
              <a:t>https://spacy.io/</a:t>
            </a:r>
            <a:r>
              <a:rPr lang="en"/>
              <a:t> </a:t>
            </a:r>
            <a:endParaRPr/>
          </a:p>
          <a:p>
            <a:pPr marL="0" lvl="0" indent="0" algn="l" rtl="0">
              <a:spcBef>
                <a:spcPts val="1200"/>
              </a:spcBef>
              <a:spcAft>
                <a:spcPts val="0"/>
              </a:spcAft>
              <a:buNone/>
            </a:pPr>
            <a:r>
              <a:rPr lang="en"/>
              <a:t>3)NumPy - </a:t>
            </a:r>
            <a:r>
              <a:rPr lang="en" u="sng">
                <a:solidFill>
                  <a:schemeClr val="hlink"/>
                </a:solidFill>
                <a:hlinkClick r:id="rId5"/>
              </a:rPr>
              <a:t>https://numpy.org/</a:t>
            </a:r>
            <a:r>
              <a:rPr lang="en"/>
              <a:t> </a:t>
            </a:r>
            <a:endParaRPr/>
          </a:p>
          <a:p>
            <a:pPr marL="0" lvl="0" indent="0" algn="l" rtl="0">
              <a:spcBef>
                <a:spcPts val="1200"/>
              </a:spcBef>
              <a:spcAft>
                <a:spcPts val="0"/>
              </a:spcAft>
              <a:buNone/>
            </a:pPr>
            <a:r>
              <a:rPr lang="en"/>
              <a:t>4)Pandas - </a:t>
            </a:r>
            <a:r>
              <a:rPr lang="en" u="sng">
                <a:solidFill>
                  <a:schemeClr val="hlink"/>
                </a:solidFill>
                <a:hlinkClick r:id="rId6"/>
              </a:rPr>
              <a:t>https://pandas.pydata.org/</a:t>
            </a:r>
            <a:r>
              <a:rPr lang="en"/>
              <a:t> </a:t>
            </a:r>
            <a:endParaRPr/>
          </a:p>
          <a:p>
            <a:pPr marL="0" lvl="0" indent="0" algn="l" rtl="0">
              <a:spcBef>
                <a:spcPts val="1200"/>
              </a:spcBef>
              <a:spcAft>
                <a:spcPts val="0"/>
              </a:spcAft>
              <a:buNone/>
            </a:pPr>
            <a:r>
              <a:rPr lang="en"/>
              <a:t>5)sentence-transformers - </a:t>
            </a:r>
            <a:r>
              <a:rPr lang="en" u="sng">
                <a:solidFill>
                  <a:schemeClr val="hlink"/>
                </a:solidFill>
                <a:hlinkClick r:id="rId7"/>
              </a:rPr>
              <a:t>https://pypi.org/project/sentence-transformers/</a:t>
            </a:r>
            <a:r>
              <a:rPr lang="en"/>
              <a:t> </a:t>
            </a:r>
            <a:endParaRPr/>
          </a:p>
          <a:p>
            <a:pPr marL="0" lvl="0" indent="0" algn="l" rtl="0">
              <a:spcBef>
                <a:spcPts val="1200"/>
              </a:spcBef>
              <a:spcAft>
                <a:spcPts val="0"/>
              </a:spcAft>
              <a:buNone/>
            </a:pPr>
            <a:r>
              <a:rPr lang="en"/>
              <a:t>6)Keras - </a:t>
            </a:r>
            <a:r>
              <a:rPr lang="en" u="sng">
                <a:solidFill>
                  <a:schemeClr val="hlink"/>
                </a:solidFill>
                <a:hlinkClick r:id="rId8"/>
              </a:rPr>
              <a:t>https://keras.io/</a:t>
            </a:r>
            <a:r>
              <a:rPr lang="en"/>
              <a:t> </a:t>
            </a:r>
            <a:endParaRPr/>
          </a:p>
          <a:p>
            <a:pPr marL="0" lvl="0" indent="0" algn="l" rtl="0">
              <a:spcBef>
                <a:spcPts val="1200"/>
              </a:spcBef>
              <a:spcAft>
                <a:spcPts val="0"/>
              </a:spcAft>
              <a:buNone/>
            </a:pPr>
            <a:r>
              <a:rPr lang="en"/>
              <a:t>7)Keras Self Attention - </a:t>
            </a:r>
            <a:r>
              <a:rPr lang="en" u="sng">
                <a:solidFill>
                  <a:schemeClr val="hlink"/>
                </a:solidFill>
                <a:hlinkClick r:id="rId9"/>
              </a:rPr>
              <a:t>https://pypi.org/project/keras-self-attention/</a:t>
            </a:r>
            <a:endParaRPr/>
          </a:p>
          <a:p>
            <a:pPr marL="0" lvl="0" indent="0" algn="l" rtl="0">
              <a:spcBef>
                <a:spcPts val="1200"/>
              </a:spcBef>
              <a:spcAft>
                <a:spcPts val="0"/>
              </a:spcAft>
              <a:buNone/>
            </a:pPr>
            <a:r>
              <a:rPr lang="en"/>
              <a:t>8)TensorFlow - </a:t>
            </a:r>
            <a:r>
              <a:rPr lang="en" u="sng">
                <a:solidFill>
                  <a:schemeClr val="hlink"/>
                </a:solidFill>
                <a:hlinkClick r:id="rId10"/>
              </a:rPr>
              <a:t>https://www.tensorflow.org/</a:t>
            </a:r>
            <a:r>
              <a:rPr lang="en"/>
              <a:t> </a:t>
            </a:r>
            <a:endParaRPr/>
          </a:p>
          <a:p>
            <a:pPr marL="0" lvl="0" indent="0" algn="l" rtl="0">
              <a:spcBef>
                <a:spcPts val="1200"/>
              </a:spcBef>
              <a:spcAft>
                <a:spcPts val="0"/>
              </a:spcAft>
              <a:buNone/>
            </a:pPr>
            <a:r>
              <a:rPr lang="en"/>
              <a:t>9)scikit-learn - </a:t>
            </a:r>
            <a:r>
              <a:rPr lang="en" u="sng">
                <a:solidFill>
                  <a:schemeClr val="hlink"/>
                </a:solidFill>
                <a:hlinkClick r:id="rId11"/>
              </a:rPr>
              <a:t>https://scikit-learn.org/stable/</a:t>
            </a:r>
            <a:r>
              <a:rPr lang="en"/>
              <a:t> </a:t>
            </a:r>
            <a:endParaRPr/>
          </a:p>
          <a:p>
            <a:pPr marL="0" lvl="0" indent="0" algn="l" rtl="0">
              <a:spcBef>
                <a:spcPts val="1200"/>
              </a:spcBef>
              <a:spcAft>
                <a:spcPts val="1200"/>
              </a:spcAft>
              <a:buNone/>
            </a:pPr>
            <a:r>
              <a:rPr lang="en"/>
              <a:t>10)pickle - </a:t>
            </a:r>
            <a:r>
              <a:rPr lang="en" u="sng">
                <a:solidFill>
                  <a:schemeClr val="hlink"/>
                </a:solidFill>
                <a:hlinkClick r:id="rId12"/>
              </a:rPr>
              <a:t>https://docs.python.org/3.8/library/pickle.html</a:t>
            </a:r>
            <a:r>
              <a:rPr lang="en"/>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0"/>
          <p:cNvSpPr txBox="1">
            <a:spLocks noGrp="1"/>
          </p:cNvSpPr>
          <p:nvPr>
            <p:ph type="title"/>
          </p:nvPr>
        </p:nvSpPr>
        <p:spPr>
          <a:xfrm>
            <a:off x="727650" y="366294"/>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140" dirty="0"/>
              <a:t>Our Models for the “Recommended for You” Functionality </a:t>
            </a:r>
            <a:endParaRPr sz="2140" dirty="0"/>
          </a:p>
        </p:txBody>
      </p:sp>
      <p:sp>
        <p:nvSpPr>
          <p:cNvPr id="138" name="Google Shape;138;p20"/>
          <p:cNvSpPr txBox="1">
            <a:spLocks noGrp="1"/>
          </p:cNvSpPr>
          <p:nvPr>
            <p:ph type="body" idx="1"/>
          </p:nvPr>
        </p:nvSpPr>
        <p:spPr>
          <a:xfrm>
            <a:off x="727650" y="1832050"/>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We have implemented the following methods of recommending specific movies to a user based on their past preferences and other historic data from the database:</a:t>
            </a:r>
            <a:endParaRPr/>
          </a:p>
          <a:p>
            <a:pPr marL="457200" lvl="0" indent="-311150" algn="l" rtl="0">
              <a:spcBef>
                <a:spcPts val="1200"/>
              </a:spcBef>
              <a:spcAft>
                <a:spcPts val="0"/>
              </a:spcAft>
              <a:buSzPts val="1300"/>
              <a:buAutoNum type="arabicPeriod"/>
            </a:pPr>
            <a:r>
              <a:rPr lang="en"/>
              <a:t>Item - Item Collaborative Filtering</a:t>
            </a:r>
            <a:endParaRPr/>
          </a:p>
          <a:p>
            <a:pPr marL="457200" lvl="0" indent="-311150" algn="l" rtl="0">
              <a:spcBef>
                <a:spcPts val="0"/>
              </a:spcBef>
              <a:spcAft>
                <a:spcPts val="0"/>
              </a:spcAft>
              <a:buSzPts val="1300"/>
              <a:buAutoNum type="arabicPeriod"/>
            </a:pPr>
            <a:r>
              <a:rPr lang="en"/>
              <a:t>User - User Collaborative Filtering</a:t>
            </a:r>
            <a:endParaRPr/>
          </a:p>
          <a:p>
            <a:pPr marL="457200" lvl="0" indent="-311150" algn="l" rtl="0">
              <a:spcBef>
                <a:spcPts val="0"/>
              </a:spcBef>
              <a:spcAft>
                <a:spcPts val="0"/>
              </a:spcAft>
              <a:buSzPts val="1300"/>
              <a:buAutoNum type="arabicPeriod"/>
            </a:pPr>
            <a:r>
              <a:rPr lang="en"/>
              <a:t>Neural Collaborative Filtering (7 separate models)</a:t>
            </a:r>
            <a:endParaRPr/>
          </a:p>
          <a:p>
            <a:pPr marL="0" lvl="0" indent="0" algn="l" rtl="0">
              <a:spcBef>
                <a:spcPts val="1200"/>
              </a:spcBef>
              <a:spcAft>
                <a:spcPts val="0"/>
              </a:spcAft>
              <a:buNone/>
            </a:pPr>
            <a:r>
              <a:rPr lang="en"/>
              <a:t>In the following slides, we will explain our model and show screenshots of the outputs obtained for each of these.</a:t>
            </a:r>
            <a:endParaRPr/>
          </a:p>
          <a:p>
            <a:pPr marL="0" lvl="0" indent="0" algn="l" rtl="0">
              <a:spcBef>
                <a:spcPts val="1200"/>
              </a:spcBef>
              <a:spcAft>
                <a:spcPts val="12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 1: Item-Item Collaborative Filtering</a:t>
            </a:r>
            <a:endParaRPr/>
          </a:p>
        </p:txBody>
      </p:sp>
      <p:sp>
        <p:nvSpPr>
          <p:cNvPr id="144" name="Google Shape;144;p21"/>
          <p:cNvSpPr txBox="1">
            <a:spLocks noGrp="1"/>
          </p:cNvSpPr>
          <p:nvPr>
            <p:ph type="body" idx="1"/>
          </p:nvPr>
        </p:nvSpPr>
        <p:spPr>
          <a:xfrm>
            <a:off x="650475" y="133262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a:t>
            </a:r>
            <a:r>
              <a:rPr lang="en" b="1"/>
              <a:t>collaborative filtering</a:t>
            </a:r>
            <a:r>
              <a:rPr lang="en"/>
              <a:t> technique is used to identify items best suited to a user by making predictions based off a large amount of data of (’collaboration’ of) past user preferences. </a:t>
            </a:r>
            <a:endParaRPr/>
          </a:p>
          <a:p>
            <a:pPr marL="0" lvl="0" indent="0" algn="l" rtl="0">
              <a:spcBef>
                <a:spcPts val="1200"/>
              </a:spcBef>
              <a:spcAft>
                <a:spcPts val="0"/>
              </a:spcAft>
              <a:buNone/>
            </a:pPr>
            <a:r>
              <a:rPr lang="en" b="1"/>
              <a:t>Item-item collaborative systems</a:t>
            </a:r>
            <a:r>
              <a:rPr lang="en"/>
              <a:t> aim to do this by finding the similarity between different items that exist in the database, and accordingly identifying similar ones to those that the user has preferred in the past. The rating given by user U to an item i can be predicted by: </a:t>
            </a:r>
            <a:endParaRPr/>
          </a:p>
          <a:p>
            <a:pPr marL="0" lvl="0" indent="0" algn="l" rtl="0">
              <a:spcBef>
                <a:spcPts val="1200"/>
              </a:spcBef>
              <a:spcAft>
                <a:spcPts val="1200"/>
              </a:spcAft>
              <a:buNone/>
            </a:pPr>
            <a:endParaRPr/>
          </a:p>
        </p:txBody>
      </p:sp>
      <p:sp>
        <p:nvSpPr>
          <p:cNvPr id="145" name="Google Shape;145;p21"/>
          <p:cNvSpPr txBox="1"/>
          <p:nvPr/>
        </p:nvSpPr>
        <p:spPr>
          <a:xfrm>
            <a:off x="466950" y="4344475"/>
            <a:ext cx="8213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Lato"/>
                <a:ea typeface="Lato"/>
                <a:cs typeface="Lato"/>
                <a:sym typeface="Lato"/>
              </a:rPr>
              <a:t>Sarwar, Badrul &amp; Badrul, &amp; Karypis, George &amp; Cybenko, George &amp; Konstan, &amp; Joseph, &amp; Reidl, &amp; Tsibouklis, John. (2001). Item-based collaborative filtering recommendation algorithmus. </a:t>
            </a:r>
            <a:endParaRPr sz="1000">
              <a:latin typeface="Lato"/>
              <a:ea typeface="Lato"/>
              <a:cs typeface="Lato"/>
              <a:sym typeface="Lato"/>
            </a:endParaRPr>
          </a:p>
          <a:p>
            <a:pPr marL="0" lvl="0" indent="0" algn="l" rtl="0">
              <a:spcBef>
                <a:spcPts val="0"/>
              </a:spcBef>
              <a:spcAft>
                <a:spcPts val="0"/>
              </a:spcAft>
              <a:buNone/>
            </a:pPr>
            <a:r>
              <a:rPr lang="en" sz="1000">
                <a:highlight>
                  <a:srgbClr val="FFFFFF"/>
                </a:highlight>
                <a:latin typeface="Lato"/>
                <a:ea typeface="Lato"/>
                <a:cs typeface="Lato"/>
                <a:sym typeface="Lato"/>
              </a:rPr>
              <a:t>Pearson, K. (1895) Notes on Regression and Inheritance in the Case of Two Parents Proceedings of the Royal Society of London, 58, 240-242.</a:t>
            </a:r>
            <a:endParaRPr sz="1000">
              <a:latin typeface="Lato"/>
              <a:ea typeface="Lato"/>
              <a:cs typeface="Lato"/>
              <a:sym typeface="Lato"/>
            </a:endParaRPr>
          </a:p>
        </p:txBody>
      </p:sp>
      <p:pic>
        <p:nvPicPr>
          <p:cNvPr id="146" name="Google Shape;146;p21"/>
          <p:cNvPicPr preferRelativeResize="0"/>
          <p:nvPr/>
        </p:nvPicPr>
        <p:blipFill rotWithShape="1">
          <a:blip r:embed="rId3">
            <a:alphaModFix/>
          </a:blip>
          <a:srcRect l="53553" t="42336" r="14272" b="45732"/>
          <a:stretch/>
        </p:blipFill>
        <p:spPr>
          <a:xfrm>
            <a:off x="2796275" y="2752925"/>
            <a:ext cx="3551448" cy="740875"/>
          </a:xfrm>
          <a:prstGeom prst="rect">
            <a:avLst/>
          </a:prstGeom>
          <a:noFill/>
          <a:ln>
            <a:noFill/>
          </a:ln>
        </p:spPr>
      </p:pic>
      <p:sp>
        <p:nvSpPr>
          <p:cNvPr id="147" name="Google Shape;147;p21"/>
          <p:cNvSpPr txBox="1"/>
          <p:nvPr/>
        </p:nvSpPr>
        <p:spPr>
          <a:xfrm>
            <a:off x="729450" y="3434513"/>
            <a:ext cx="7928700" cy="985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solidFill>
                  <a:schemeClr val="accent1"/>
                </a:solidFill>
                <a:latin typeface="Lato"/>
                <a:ea typeface="Lato"/>
                <a:cs typeface="Lato"/>
                <a:sym typeface="Lato"/>
              </a:rPr>
              <a:t>Here, s_ij is the similarity between items ‘i’ and ‘j’, and can be computed by finding the Pearson correlation coefficient between the two items.</a:t>
            </a:r>
            <a:endParaRPr sz="1300">
              <a:solidFill>
                <a:schemeClr val="accent1"/>
              </a:solidFill>
              <a:latin typeface="Lato"/>
              <a:ea typeface="Lato"/>
              <a:cs typeface="Lato"/>
              <a:sym typeface="Lato"/>
            </a:endParaRPr>
          </a:p>
          <a:p>
            <a:pPr marL="0" lvl="0" indent="0" algn="l" rtl="0">
              <a:spcBef>
                <a:spcPts val="0"/>
              </a:spcBef>
              <a:spcAft>
                <a:spcPts val="0"/>
              </a:spcAft>
              <a:buNone/>
            </a:pPr>
            <a:endParaRPr sz="1300">
              <a:solidFill>
                <a:schemeClr val="accent1"/>
              </a:solidFill>
              <a:latin typeface="Lato"/>
              <a:ea typeface="Lato"/>
              <a:cs typeface="Lato"/>
              <a:sym typeface="Lato"/>
            </a:endParaRPr>
          </a:p>
          <a:p>
            <a:pPr marL="0" lvl="0" indent="0" algn="l" rtl="0">
              <a:spcBef>
                <a:spcPts val="0"/>
              </a:spcBef>
              <a:spcAft>
                <a:spcPts val="0"/>
              </a:spcAft>
              <a:buNone/>
            </a:pPr>
            <a:endParaRPr sz="1300">
              <a:solidFill>
                <a:schemeClr val="accent1"/>
              </a:solidFill>
              <a:latin typeface="Lato"/>
              <a:ea typeface="Lato"/>
              <a:cs typeface="Lato"/>
              <a:sym typeface="Lato"/>
            </a:endParaRPr>
          </a:p>
        </p:txBody>
      </p:sp>
      <p:pic>
        <p:nvPicPr>
          <p:cNvPr id="148" name="Google Shape;148;p21"/>
          <p:cNvPicPr preferRelativeResize="0"/>
          <p:nvPr/>
        </p:nvPicPr>
        <p:blipFill rotWithShape="1">
          <a:blip r:embed="rId3">
            <a:alphaModFix/>
          </a:blip>
          <a:srcRect l="77845" t="44340" r="19293" b="51366"/>
          <a:stretch/>
        </p:blipFill>
        <p:spPr>
          <a:xfrm>
            <a:off x="1184925" y="3493800"/>
            <a:ext cx="315902" cy="266574"/>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73F7675F023184D84CFD4D31A7DB1EF" ma:contentTypeVersion="7" ma:contentTypeDescription="Create a new document." ma:contentTypeScope="" ma:versionID="e3c9f6b6ffb429885c6625a67f1e23e6">
  <xsd:schema xmlns:xsd="http://www.w3.org/2001/XMLSchema" xmlns:xs="http://www.w3.org/2001/XMLSchema" xmlns:p="http://schemas.microsoft.com/office/2006/metadata/properties" xmlns:ns2="b3e6fda0-5c5c-41de-a87e-1b7e3ade2206" targetNamespace="http://schemas.microsoft.com/office/2006/metadata/properties" ma:root="true" ma:fieldsID="a96f6218cc7b4375874e2cfe227e3749" ns2:_="">
    <xsd:import namespace="b3e6fda0-5c5c-41de-a87e-1b7e3ade220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e6fda0-5c5c-41de-a87e-1b7e3ade220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0110C60-C86C-40D1-AE24-A6F88363E877}">
  <ds:schemaRefs>
    <ds:schemaRef ds:uri="http://schemas.microsoft.com/sharepoint/v3/contenttype/forms"/>
  </ds:schemaRefs>
</ds:datastoreItem>
</file>

<file path=customXml/itemProps2.xml><?xml version="1.0" encoding="utf-8"?>
<ds:datastoreItem xmlns:ds="http://schemas.openxmlformats.org/officeDocument/2006/customXml" ds:itemID="{8FAE110C-20F5-46BF-A48B-B1103CBC90B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e6fda0-5c5c-41de-a87e-1b7e3ade220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628A3B7-629B-475F-9A33-DF80DA42F3D7}">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5152</TotalTime>
  <Words>3281</Words>
  <Application>Microsoft Office PowerPoint</Application>
  <PresentationFormat>On-screen Show (16:9)</PresentationFormat>
  <Paragraphs>191</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Raleway</vt:lpstr>
      <vt:lpstr>Lato</vt:lpstr>
      <vt:lpstr>Streamline</vt:lpstr>
      <vt:lpstr>Movie Recommender System  </vt:lpstr>
      <vt:lpstr>What is a movie recommender system?</vt:lpstr>
      <vt:lpstr>Some famous over-the-top content platforms with movie recommender systems</vt:lpstr>
      <vt:lpstr>Our objective</vt:lpstr>
      <vt:lpstr>Dataset Used</vt:lpstr>
      <vt:lpstr>Dataset Used - Images</vt:lpstr>
      <vt:lpstr>Libraries Used  </vt:lpstr>
      <vt:lpstr>Our Models for the “Recommended for You” Functionality </vt:lpstr>
      <vt:lpstr>Model 1: Item-Item Collaborative Filtering</vt:lpstr>
      <vt:lpstr>Model 1: Item-Item Collaborative Filtering</vt:lpstr>
      <vt:lpstr>Our Approach and Time Complexity of Functions</vt:lpstr>
      <vt:lpstr>Model 2: User-User Collaborative Filtering</vt:lpstr>
      <vt:lpstr>Our Approach and Time Complexity of Functions</vt:lpstr>
      <vt:lpstr>Models 3-9: Neural Collaborative Filtering</vt:lpstr>
      <vt:lpstr>Our Model for “Because you watched [Movie X recently, you may also like]”  </vt:lpstr>
      <vt:lpstr>Our Models for a New User (in the Cold Start case)</vt:lpstr>
      <vt:lpstr>Runtimes</vt:lpstr>
      <vt:lpstr>Metrics Used for Evaluation</vt:lpstr>
      <vt:lpstr>Our Method of Calculating Results and Evaluation Metrics </vt:lpstr>
      <vt:lpstr>Final Results</vt:lpstr>
      <vt:lpstr>Comparison with State-Of-The-Art </vt:lpstr>
      <vt:lpstr>Other Benchmarks </vt:lpstr>
      <vt:lpstr>PowerPoint Presentation</vt:lpstr>
      <vt:lpstr>Analysis of Statistical Significance Tests</vt:lpstr>
      <vt:lpstr>Scope for additional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Recommender System  </dc:title>
  <cp:lastModifiedBy>Shubham Sarda</cp:lastModifiedBy>
  <cp:revision>12</cp:revision>
  <dcterms:modified xsi:type="dcterms:W3CDTF">2022-06-30T18:33:27Z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0x010100673F7675F023184D84CFD4D31A7DB1EF</vt:lpwstr>
  </property>
</Properties>
</file>